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7" r:id="rId2"/>
    <p:sldId id="479" r:id="rId3"/>
    <p:sldId id="509" r:id="rId4"/>
    <p:sldId id="510" r:id="rId5"/>
    <p:sldId id="491" r:id="rId6"/>
    <p:sldId id="508" r:id="rId7"/>
    <p:sldId id="513" r:id="rId8"/>
    <p:sldId id="515" r:id="rId9"/>
    <p:sldId id="506" r:id="rId10"/>
    <p:sldId id="507" r:id="rId11"/>
    <p:sldId id="511" r:id="rId12"/>
    <p:sldId id="512" r:id="rId13"/>
    <p:sldId id="505" r:id="rId14"/>
  </p:sldIdLst>
  <p:sldSz cx="12192000" cy="6858000"/>
  <p:notesSz cx="6858000" cy="9144000"/>
  <p:custDataLst>
    <p:tags r:id="rId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5E7F"/>
    <a:srgbClr val="325B7F"/>
    <a:srgbClr val="335C80"/>
    <a:srgbClr val="3B5F80"/>
    <a:srgbClr val="385D7F"/>
    <a:srgbClr val="235480"/>
    <a:srgbClr val="FFFFFF"/>
    <a:srgbClr val="255580"/>
    <a:srgbClr val="0E4A80"/>
    <a:srgbClr val="BDDC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9" autoAdjust="0"/>
    <p:restoredTop sz="94660"/>
  </p:normalViewPr>
  <p:slideViewPr>
    <p:cSldViewPr snapToGrid="0" showGuides="1">
      <p:cViewPr varScale="1">
        <p:scale>
          <a:sx n="106" d="100"/>
          <a:sy n="106" d="100"/>
        </p:scale>
        <p:origin x="84" y="252"/>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7106C-D5AE-420C-BEF8-088D4D6B8388}" type="datetimeFigureOut">
              <a:rPr lang="zh-CN" altLang="en-US" smtClean="0"/>
              <a:t>2022/6/2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3391C1-445D-4244-8928-569776DA9122}" type="slidenum">
              <a:rPr lang="zh-CN" altLang="en-US" smtClean="0"/>
              <a:t>‹#›</a:t>
            </a:fld>
            <a:endParaRPr lang="zh-CN" altLang="en-US"/>
          </a:p>
        </p:txBody>
      </p:sp>
    </p:spTree>
    <p:extLst>
      <p:ext uri="{BB962C8B-B14F-4D97-AF65-F5344CB8AC3E}">
        <p14:creationId xmlns:p14="http://schemas.microsoft.com/office/powerpoint/2010/main" val="3232853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3391C1-445D-4244-8928-569776DA9122}" type="slidenum">
              <a:rPr lang="zh-CN" altLang="en-US" smtClean="0"/>
              <a:t>1</a:t>
            </a:fld>
            <a:endParaRPr lang="zh-CN" altLang="en-US"/>
          </a:p>
        </p:txBody>
      </p:sp>
    </p:spTree>
    <p:extLst>
      <p:ext uri="{BB962C8B-B14F-4D97-AF65-F5344CB8AC3E}">
        <p14:creationId xmlns:p14="http://schemas.microsoft.com/office/powerpoint/2010/main" val="267815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3391C1-445D-4244-8928-569776DA9122}" type="slidenum">
              <a:rPr lang="zh-CN" altLang="en-US" smtClean="0"/>
              <a:t>10</a:t>
            </a:fld>
            <a:endParaRPr lang="zh-CN" altLang="en-US"/>
          </a:p>
        </p:txBody>
      </p:sp>
    </p:spTree>
    <p:extLst>
      <p:ext uri="{BB962C8B-B14F-4D97-AF65-F5344CB8AC3E}">
        <p14:creationId xmlns:p14="http://schemas.microsoft.com/office/powerpoint/2010/main" val="3351088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3391C1-445D-4244-8928-569776DA9122}" type="slidenum">
              <a:rPr lang="zh-CN" altLang="en-US" smtClean="0"/>
              <a:t>11</a:t>
            </a:fld>
            <a:endParaRPr lang="zh-CN" altLang="en-US"/>
          </a:p>
        </p:txBody>
      </p:sp>
    </p:spTree>
    <p:extLst>
      <p:ext uri="{BB962C8B-B14F-4D97-AF65-F5344CB8AC3E}">
        <p14:creationId xmlns:p14="http://schemas.microsoft.com/office/powerpoint/2010/main" val="1432934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3391C1-445D-4244-8928-569776DA9122}" type="slidenum">
              <a:rPr lang="zh-CN" altLang="en-US" smtClean="0"/>
              <a:t>12</a:t>
            </a:fld>
            <a:endParaRPr lang="zh-CN" altLang="en-US"/>
          </a:p>
        </p:txBody>
      </p:sp>
    </p:spTree>
    <p:extLst>
      <p:ext uri="{BB962C8B-B14F-4D97-AF65-F5344CB8AC3E}">
        <p14:creationId xmlns:p14="http://schemas.microsoft.com/office/powerpoint/2010/main" val="3681066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3391C1-445D-4244-8928-569776DA9122}" type="slidenum">
              <a:rPr lang="zh-CN" altLang="en-US" smtClean="0"/>
              <a:t>13</a:t>
            </a:fld>
            <a:endParaRPr lang="zh-CN" altLang="en-US"/>
          </a:p>
        </p:txBody>
      </p:sp>
    </p:spTree>
    <p:extLst>
      <p:ext uri="{BB962C8B-B14F-4D97-AF65-F5344CB8AC3E}">
        <p14:creationId xmlns:p14="http://schemas.microsoft.com/office/powerpoint/2010/main" val="3943286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3391C1-445D-4244-8928-569776DA9122}" type="slidenum">
              <a:rPr lang="zh-CN" altLang="en-US" smtClean="0"/>
              <a:t>2</a:t>
            </a:fld>
            <a:endParaRPr lang="zh-CN" altLang="en-US"/>
          </a:p>
        </p:txBody>
      </p:sp>
    </p:spTree>
    <p:extLst>
      <p:ext uri="{BB962C8B-B14F-4D97-AF65-F5344CB8AC3E}">
        <p14:creationId xmlns:p14="http://schemas.microsoft.com/office/powerpoint/2010/main" val="3195031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3391C1-445D-4244-8928-569776DA9122}" type="slidenum">
              <a:rPr lang="zh-CN" altLang="en-US" smtClean="0"/>
              <a:t>3</a:t>
            </a:fld>
            <a:endParaRPr lang="zh-CN" altLang="en-US"/>
          </a:p>
        </p:txBody>
      </p:sp>
    </p:spTree>
    <p:extLst>
      <p:ext uri="{BB962C8B-B14F-4D97-AF65-F5344CB8AC3E}">
        <p14:creationId xmlns:p14="http://schemas.microsoft.com/office/powerpoint/2010/main" val="415465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3391C1-445D-4244-8928-569776DA9122}" type="slidenum">
              <a:rPr lang="zh-CN" altLang="en-US" smtClean="0"/>
              <a:t>4</a:t>
            </a:fld>
            <a:endParaRPr lang="zh-CN" altLang="en-US"/>
          </a:p>
        </p:txBody>
      </p:sp>
    </p:spTree>
    <p:extLst>
      <p:ext uri="{BB962C8B-B14F-4D97-AF65-F5344CB8AC3E}">
        <p14:creationId xmlns:p14="http://schemas.microsoft.com/office/powerpoint/2010/main" val="3968854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3391C1-445D-4244-8928-569776DA9122}" type="slidenum">
              <a:rPr lang="zh-CN" altLang="en-US" smtClean="0"/>
              <a:t>5</a:t>
            </a:fld>
            <a:endParaRPr lang="zh-CN" altLang="en-US"/>
          </a:p>
        </p:txBody>
      </p:sp>
    </p:spTree>
    <p:extLst>
      <p:ext uri="{BB962C8B-B14F-4D97-AF65-F5344CB8AC3E}">
        <p14:creationId xmlns:p14="http://schemas.microsoft.com/office/powerpoint/2010/main" val="3225557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3391C1-445D-4244-8928-569776DA9122}" type="slidenum">
              <a:rPr lang="zh-CN" altLang="en-US" smtClean="0"/>
              <a:t>6</a:t>
            </a:fld>
            <a:endParaRPr lang="zh-CN" altLang="en-US"/>
          </a:p>
        </p:txBody>
      </p:sp>
    </p:spTree>
    <p:extLst>
      <p:ext uri="{BB962C8B-B14F-4D97-AF65-F5344CB8AC3E}">
        <p14:creationId xmlns:p14="http://schemas.microsoft.com/office/powerpoint/2010/main" val="3570101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3391C1-445D-4244-8928-569776DA9122}" type="slidenum">
              <a:rPr lang="zh-CN" altLang="en-US" smtClean="0"/>
              <a:t>7</a:t>
            </a:fld>
            <a:endParaRPr lang="zh-CN" altLang="en-US"/>
          </a:p>
        </p:txBody>
      </p:sp>
    </p:spTree>
    <p:extLst>
      <p:ext uri="{BB962C8B-B14F-4D97-AF65-F5344CB8AC3E}">
        <p14:creationId xmlns:p14="http://schemas.microsoft.com/office/powerpoint/2010/main" val="3987032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3391C1-445D-4244-8928-569776DA9122}" type="slidenum">
              <a:rPr lang="zh-CN" altLang="en-US" smtClean="0"/>
              <a:t>8</a:t>
            </a:fld>
            <a:endParaRPr lang="zh-CN" altLang="en-US"/>
          </a:p>
        </p:txBody>
      </p:sp>
    </p:spTree>
    <p:extLst>
      <p:ext uri="{BB962C8B-B14F-4D97-AF65-F5344CB8AC3E}">
        <p14:creationId xmlns:p14="http://schemas.microsoft.com/office/powerpoint/2010/main" val="1040573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3391C1-445D-4244-8928-569776DA9122}" type="slidenum">
              <a:rPr lang="zh-CN" altLang="en-US" smtClean="0"/>
              <a:t>9</a:t>
            </a:fld>
            <a:endParaRPr lang="zh-CN" altLang="en-US"/>
          </a:p>
        </p:txBody>
      </p:sp>
    </p:spTree>
    <p:extLst>
      <p:ext uri="{BB962C8B-B14F-4D97-AF65-F5344CB8AC3E}">
        <p14:creationId xmlns:p14="http://schemas.microsoft.com/office/powerpoint/2010/main" val="938580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1976373"/>
      </p:ext>
    </p:extLst>
  </p:cSld>
  <p:clrMapOvr>
    <a:masterClrMapping/>
  </p:clrMapOvr>
  <p:transition spd="slow" advClick="0" advTm="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1_空白">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0849147" y="6382534"/>
            <a:ext cx="1093711" cy="369332"/>
          </a:xfrm>
          <a:prstGeom prst="rect">
            <a:avLst/>
          </a:prstGeom>
        </p:spPr>
        <p:txBody>
          <a:bodyPr lIns="91440" tIns="45720" rIns="91440" bIns="45720"/>
          <a:lstStyle/>
          <a:p>
            <a:pPr algn="ctr">
              <a:defRP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第 </a:t>
            </a:r>
            <a:fld id="{2EEF1883-7A0E-4F66-9932-E581691AD397}" type="slidenum">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a:t>
            </a:fld>
            <a:r>
              <a:rPr lang="zh-CN" altLang="en-US" sz="1600" dirty="0">
                <a:solidFill>
                  <a:schemeClr val="tx1">
                    <a:lumMod val="65000"/>
                    <a:lumOff val="35000"/>
                  </a:schemeClr>
                </a:solidFill>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页</a:t>
            </a:r>
          </a:p>
        </p:txBody>
      </p:sp>
    </p:spTree>
    <p:extLst>
      <p:ext uri="{BB962C8B-B14F-4D97-AF65-F5344CB8AC3E}">
        <p14:creationId xmlns:p14="http://schemas.microsoft.com/office/powerpoint/2010/main" val="251931380"/>
      </p:ext>
    </p:extLst>
  </p:cSld>
  <p:clrMapOvr>
    <a:masterClrMapping/>
  </p:clrMapOvr>
  <p:transition spd="slow" advClick="0" advTm="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10257"/>
      </p:ext>
    </p:extLst>
  </p:cSld>
  <p:clrMapOvr>
    <a:masterClrMapping/>
  </p:clrMapOvr>
  <p:transition spd="slow" advClick="0" advTm="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比较">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1D8601B-7A82-45B9-986B-3C23F668E2A5}"/>
              </a:ext>
            </a:extLst>
          </p:cNvPr>
          <p:cNvSpPr/>
          <p:nvPr userDrawn="1"/>
        </p:nvSpPr>
        <p:spPr>
          <a:xfrm>
            <a:off x="0" y="0"/>
            <a:ext cx="12192000" cy="6858000"/>
          </a:xfrm>
          <a:prstGeom prst="rect">
            <a:avLst/>
          </a:prstGeom>
          <a:solidFill>
            <a:srgbClr val="BDDC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A19540A6-8EEF-4591-93B7-D5156C287841}"/>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矩形: 圆角 4">
            <a:extLst>
              <a:ext uri="{FF2B5EF4-FFF2-40B4-BE49-F238E27FC236}">
                <a16:creationId xmlns:a16="http://schemas.microsoft.com/office/drawing/2014/main" id="{CD795C65-151D-4792-BC4F-D6C69213672A}"/>
              </a:ext>
            </a:extLst>
          </p:cNvPr>
          <p:cNvSpPr/>
          <p:nvPr userDrawn="1"/>
        </p:nvSpPr>
        <p:spPr>
          <a:xfrm>
            <a:off x="163286" y="179614"/>
            <a:ext cx="11846379" cy="6474279"/>
          </a:xfrm>
          <a:prstGeom prst="roundRect">
            <a:avLst>
              <a:gd name="adj" fmla="val 4292"/>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3328662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250319"/>
      </p:ext>
    </p:extLst>
  </p:cSld>
  <p:clrMapOvr>
    <a:masterClrMapping/>
  </p:clrMapOvr>
  <p:transition spd="slow" advClick="0" advTm="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7954036"/>
      </p:ext>
    </p:extLst>
  </p:cSld>
  <p:clrMapOvr>
    <a:masterClrMapping/>
  </p:clrMapOvr>
  <p:transition spd="slow" advClick="0" advTm="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245910"/>
      </p:ext>
    </p:extLst>
  </p:cSld>
  <p:clrMapOvr>
    <a:masterClrMapping/>
  </p:clrMapOvr>
  <p:transition spd="slow" advClick="0" advTm="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9723228"/>
      </p:ext>
    </p:extLst>
  </p:cSld>
  <p:clrMapOvr>
    <a:masterClrMapping/>
  </p:clrMapOvr>
  <p:transition spd="slow" advClick="0" advTm="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成果应用">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6817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42144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656" r:id="rId5"/>
    <p:sldLayoutId id="2147483657" r:id="rId6"/>
    <p:sldLayoutId id="2147483658" r:id="rId7"/>
    <p:sldLayoutId id="2147483659" r:id="rId8"/>
    <p:sldLayoutId id="2147483670" r:id="rId9"/>
  </p:sldLayoutIdLst>
  <p:transition spd="slow" advClick="0" advTm="0">
    <p:wipe/>
  </p:transition>
  <p:hf hdr="0" dt="0"/>
  <p:txStyles>
    <p:titleStyle>
      <a:lvl1pPr algn="l" defTabSz="914377"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p:titleStyle>
    <p:bodyStyle>
      <a:lvl1pPr marL="357284" indent="-357284" algn="just" defTabSz="914377" rtl="0" eaLnBrk="1" latinLnBrk="0" hangingPunct="1">
        <a:lnSpc>
          <a:spcPct val="110000"/>
        </a:lnSpc>
        <a:spcBef>
          <a:spcPts val="1800"/>
        </a:spcBef>
        <a:spcAft>
          <a:spcPts val="0"/>
        </a:spcAft>
        <a:buClr>
          <a:schemeClr val="accent2">
            <a:lumMod val="75000"/>
          </a:schemeClr>
        </a:buClr>
        <a:buSzPct val="70000"/>
        <a:buFont typeface="Wingdings 2" panose="05020102010507070707" pitchFamily="18" charset="2"/>
        <a:buChar char=""/>
        <a:defRPr sz="2000" kern="1200" baseline="0">
          <a:solidFill>
            <a:srgbClr val="071F65"/>
          </a:solidFill>
          <a:latin typeface="Arial" panose="020B0604020202020204" pitchFamily="34" charset="0"/>
          <a:ea typeface="微软雅黑" panose="020B0503020204020204" pitchFamily="34" charset="-122"/>
          <a:cs typeface="+mn-cs"/>
        </a:defRPr>
      </a:lvl1pPr>
      <a:lvl2pPr marL="357284" indent="-357284" algn="just" defTabSz="914377"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rgbClr val="071F65"/>
          </a:solidFill>
          <a:latin typeface="幼圆" panose="02010509060101010101" pitchFamily="49" charset="-122"/>
          <a:ea typeface="幼圆" panose="02010509060101010101" pitchFamily="49" charset="-122"/>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xml"/><Relationship Id="rId5" Type="http://schemas.openxmlformats.org/officeDocument/2006/relationships/slideLayout" Target="../slideLayouts/slideLayout4.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notesSlide" Target="../notesSlides/notesSlide13.xml"/><Relationship Id="rId4"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文本框 24"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C5BC77DC-388C-4B71-9909-C907EE83C80D}"/>
              </a:ext>
            </a:extLst>
          </p:cNvPr>
          <p:cNvSpPr txBox="1"/>
          <p:nvPr>
            <p:custDataLst>
              <p:tags r:id="rId1"/>
            </p:custDataLst>
          </p:nvPr>
        </p:nvSpPr>
        <p:spPr>
          <a:xfrm>
            <a:off x="182002" y="2469555"/>
            <a:ext cx="11827994" cy="1392369"/>
          </a:xfrm>
          <a:prstGeom prst="rect">
            <a:avLst/>
          </a:prstGeom>
          <a:noFill/>
        </p:spPr>
        <p:txBody>
          <a:bodyPr wrap="square" rtlCol="0">
            <a:spAutoFit/>
          </a:bodyPr>
          <a:lstStyle>
            <a:defPPr>
              <a:defRPr lang="zh-CN"/>
            </a:defPPr>
            <a:lvl1pPr algn="ctr">
              <a:lnSpc>
                <a:spcPct val="130000"/>
              </a:lnSpc>
              <a:defRPr sz="5400">
                <a:solidFill>
                  <a:srgbClr val="255580"/>
                </a:solidFill>
                <a:latin typeface="迷你简菱心" panose="02010609000101010101" pitchFamily="49" charset="-122"/>
                <a:ea typeface="迷你简菱心" panose="02010609000101010101" pitchFamily="49" charset="-122"/>
              </a:defRPr>
            </a:lvl1pPr>
          </a:lstStyle>
          <a:p>
            <a:r>
              <a:rPr lang="zh-CN" altLang="en-US" sz="7200" dirty="0">
                <a:solidFill>
                  <a:srgbClr val="3B5F80"/>
                </a:solidFill>
              </a:rPr>
              <a:t>肺叶分割及文献查阅</a:t>
            </a:r>
          </a:p>
        </p:txBody>
      </p:sp>
      <p:sp>
        <p:nvSpPr>
          <p:cNvPr id="9" name="PA_文本框 29"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9E096D2E-0FC0-42BE-9DEA-1A06CCE0A19D}"/>
              </a:ext>
            </a:extLst>
          </p:cNvPr>
          <p:cNvSpPr txBox="1"/>
          <p:nvPr>
            <p:custDataLst>
              <p:tags r:id="rId2"/>
            </p:custDataLst>
          </p:nvPr>
        </p:nvSpPr>
        <p:spPr>
          <a:xfrm>
            <a:off x="5438360" y="4951850"/>
            <a:ext cx="2644459" cy="338554"/>
          </a:xfrm>
          <a:prstGeom prst="rect">
            <a:avLst/>
          </a:prstGeom>
          <a:noFill/>
        </p:spPr>
        <p:txBody>
          <a:bodyPr vert="horz" wrap="square" rtlCol="0">
            <a:spAutoFit/>
          </a:body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汇报</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rPr>
              <a:t>人 ：何小芳</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3" name="组合 12">
            <a:extLst>
              <a:ext uri="{FF2B5EF4-FFF2-40B4-BE49-F238E27FC236}">
                <a16:creationId xmlns:a16="http://schemas.microsoft.com/office/drawing/2014/main" id="{E036E557-095B-4040-A776-92F3FD2D7A48}"/>
              </a:ext>
            </a:extLst>
          </p:cNvPr>
          <p:cNvGrpSpPr/>
          <p:nvPr/>
        </p:nvGrpSpPr>
        <p:grpSpPr>
          <a:xfrm>
            <a:off x="3816544" y="4305569"/>
            <a:ext cx="5250889" cy="382068"/>
            <a:chOff x="3548596" y="4873761"/>
            <a:chExt cx="5250889" cy="382068"/>
          </a:xfrm>
        </p:grpSpPr>
        <p:sp>
          <p:nvSpPr>
            <p:cNvPr id="5" name="PA_任意多边形 30"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4D53AA61-2C55-4524-936A-3966A3AFCEA4}"/>
                </a:ext>
              </a:extLst>
            </p:cNvPr>
            <p:cNvSpPr/>
            <p:nvPr>
              <p:custDataLst>
                <p:tags r:id="rId3"/>
              </p:custDataLst>
            </p:nvPr>
          </p:nvSpPr>
          <p:spPr>
            <a:xfrm>
              <a:off x="3548596" y="5059717"/>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rgbClr val="32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0220F"/>
                </a:solidFill>
                <a:latin typeface="Tw Cen MT" panose="020B0602020104020603" pitchFamily="34" charset="0"/>
                <a:ea typeface="微软雅黑" panose="020B0503020204020204" pitchFamily="34" charset="-122"/>
              </a:endParaRPr>
            </a:p>
          </p:txBody>
        </p:sp>
        <p:sp>
          <p:nvSpPr>
            <p:cNvPr id="6" name="PA_任意多边形 31"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951AE31-B98C-4079-BF57-2ABB6AE94545}"/>
                </a:ext>
              </a:extLst>
            </p:cNvPr>
            <p:cNvSpPr/>
            <p:nvPr>
              <p:custDataLst>
                <p:tags r:id="rId4"/>
              </p:custDataLst>
            </p:nvPr>
          </p:nvSpPr>
          <p:spPr>
            <a:xfrm>
              <a:off x="7669932" y="5059717"/>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rgbClr val="32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0220F"/>
                </a:solidFill>
                <a:latin typeface="Tw Cen MT" panose="020B0602020104020603" pitchFamily="34" charset="0"/>
                <a:ea typeface="微软雅黑" panose="020B0503020204020204" pitchFamily="34" charset="-122"/>
              </a:endParaRPr>
            </a:p>
          </p:txBody>
        </p:sp>
        <p:sp>
          <p:nvSpPr>
            <p:cNvPr id="12" name="矩形: 圆角 11">
              <a:extLst>
                <a:ext uri="{FF2B5EF4-FFF2-40B4-BE49-F238E27FC236}">
                  <a16:creationId xmlns:a16="http://schemas.microsoft.com/office/drawing/2014/main" id="{D7F3319C-F12D-40BD-82A2-5F41F56ACF53}"/>
                </a:ext>
              </a:extLst>
            </p:cNvPr>
            <p:cNvSpPr/>
            <p:nvPr/>
          </p:nvSpPr>
          <p:spPr>
            <a:xfrm>
              <a:off x="4314713" y="4873761"/>
              <a:ext cx="3401042" cy="382068"/>
            </a:xfrm>
            <a:prstGeom prst="roundRect">
              <a:avLst>
                <a:gd name="adj" fmla="val 32163"/>
              </a:avLst>
            </a:prstGeom>
            <a:solidFill>
              <a:srgbClr val="335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Tw Cen MT" panose="020B0602020104020603" pitchFamily="34" charset="0"/>
                  <a:ea typeface="微软雅黑" panose="020B0503020204020204" pitchFamily="34" charset="-122"/>
                </a:rPr>
                <a:t>电子科技大学信通学院 </a:t>
              </a:r>
            </a:p>
          </p:txBody>
        </p:sp>
      </p:grpSp>
      <p:pic>
        <p:nvPicPr>
          <p:cNvPr id="4" name="图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84869" y="842574"/>
            <a:ext cx="1622260" cy="1614308"/>
          </a:xfrm>
          <a:prstGeom prst="rect">
            <a:avLst/>
          </a:prstGeom>
        </p:spPr>
      </p:pic>
    </p:spTree>
    <p:extLst>
      <p:ext uri="{BB962C8B-B14F-4D97-AF65-F5344CB8AC3E}">
        <p14:creationId xmlns:p14="http://schemas.microsoft.com/office/powerpoint/2010/main" val="1788814812"/>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500"/>
                                        <p:tgtEl>
                                          <p:spTgt spid="13"/>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30">
            <a:extLst>
              <a:ext uri="{FF2B5EF4-FFF2-40B4-BE49-F238E27FC236}">
                <a16:creationId xmlns:a16="http://schemas.microsoft.com/office/drawing/2014/main" id="{9DF45B23-B763-42E4-8E9E-593573844FD6}"/>
              </a:ext>
            </a:extLst>
          </p:cNvPr>
          <p:cNvSpPr>
            <a:spLocks noChangeArrowheads="1"/>
          </p:cNvSpPr>
          <p:nvPr/>
        </p:nvSpPr>
        <p:spPr bwMode="auto">
          <a:xfrm>
            <a:off x="934587" y="322124"/>
            <a:ext cx="9646491" cy="49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457189">
              <a:spcBef>
                <a:spcPct val="0"/>
              </a:spcBef>
              <a:buNone/>
            </a:pPr>
            <a:r>
              <a:rPr lang="zh-CN" altLang="en-US" sz="2400" dirty="0">
                <a:solidFill>
                  <a:srgbClr val="325B7F"/>
                </a:solidFill>
                <a:latin typeface="迷你简菱心" panose="02010609000101010101" pitchFamily="49" charset="-122"/>
                <a:ea typeface="迷你简菱心" panose="02010609000101010101" pitchFamily="49" charset="-122"/>
                <a:sym typeface="微软雅黑" panose="020B0503020204020204" pitchFamily="34" charset="-122"/>
              </a:rPr>
              <a:t>文献</a:t>
            </a:r>
            <a:r>
              <a:rPr lang="en-US" altLang="zh-CN" sz="2400" dirty="0">
                <a:solidFill>
                  <a:srgbClr val="325B7F"/>
                </a:solidFill>
                <a:latin typeface="迷你简菱心" panose="02010609000101010101" pitchFamily="49" charset="-122"/>
                <a:ea typeface="迷你简菱心" panose="02010609000101010101" pitchFamily="49" charset="-122"/>
                <a:sym typeface="微软雅黑" panose="020B0503020204020204" pitchFamily="34" charset="-122"/>
              </a:rPr>
              <a:t>1</a:t>
            </a:r>
            <a:r>
              <a:rPr lang="zh-CN" altLang="en-US" sz="2400" dirty="0">
                <a:solidFill>
                  <a:srgbClr val="325B7F"/>
                </a:solidFill>
                <a:latin typeface="迷你简菱心" panose="02010609000101010101" pitchFamily="49" charset="-122"/>
                <a:ea typeface="迷你简菱心" panose="02010609000101010101" pitchFamily="49" charset="-122"/>
                <a:sym typeface="微软雅黑" panose="020B0503020204020204" pitchFamily="34" charset="-122"/>
              </a:rPr>
              <a:t>：肺叶分割</a:t>
            </a:r>
            <a:endParaRPr lang="en-US" altLang="zh-CN" sz="2400" dirty="0">
              <a:solidFill>
                <a:srgbClr val="325B7F"/>
              </a:solidFill>
              <a:latin typeface="迷你简菱心" panose="02010609000101010101" pitchFamily="49" charset="-122"/>
              <a:ea typeface="迷你简菱心" panose="02010609000101010101" pitchFamily="49" charset="-122"/>
              <a:sym typeface="微软雅黑" panose="020B0503020204020204" pitchFamily="34" charset="-122"/>
            </a:endParaRPr>
          </a:p>
        </p:txBody>
      </p:sp>
      <p:grpSp>
        <p:nvGrpSpPr>
          <p:cNvPr id="9" name="组合 8">
            <a:extLst>
              <a:ext uri="{FF2B5EF4-FFF2-40B4-BE49-F238E27FC236}">
                <a16:creationId xmlns:a16="http://schemas.microsoft.com/office/drawing/2014/main" id="{706B1516-F77E-4D15-8886-4EAE6E96C81E}"/>
              </a:ext>
            </a:extLst>
          </p:cNvPr>
          <p:cNvGrpSpPr/>
          <p:nvPr/>
        </p:nvGrpSpPr>
        <p:grpSpPr>
          <a:xfrm>
            <a:off x="451502" y="346319"/>
            <a:ext cx="467216" cy="468245"/>
            <a:chOff x="3437020" y="2074814"/>
            <a:chExt cx="863676" cy="865577"/>
          </a:xfrm>
        </p:grpSpPr>
        <p:sp>
          <p:nvSpPr>
            <p:cNvPr id="10" name="椭圆 19">
              <a:extLst>
                <a:ext uri="{FF2B5EF4-FFF2-40B4-BE49-F238E27FC236}">
                  <a16:creationId xmlns:a16="http://schemas.microsoft.com/office/drawing/2014/main" id="{744EA4C9-5A59-4E2F-8F96-985B3159F1FE}"/>
                </a:ext>
              </a:extLst>
            </p:cNvPr>
            <p:cNvSpPr>
              <a:spLocks noChangeArrowheads="1"/>
            </p:cNvSpPr>
            <p:nvPr/>
          </p:nvSpPr>
          <p:spPr bwMode="auto">
            <a:xfrm>
              <a:off x="3437020" y="2074814"/>
              <a:ext cx="863676" cy="865577"/>
            </a:xfrm>
            <a:prstGeom prst="ellipse">
              <a:avLst/>
            </a:prstGeom>
            <a:solidFill>
              <a:srgbClr val="255580"/>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457189">
                <a:spcBef>
                  <a:spcPct val="0"/>
                </a:spcBef>
                <a:buNone/>
              </a:pPr>
              <a:endParaRPr lang="zh-CN" altLang="zh-CN" sz="2400">
                <a:solidFill>
                  <a:srgbClr val="FFFFFF"/>
                </a:solidFill>
                <a:sym typeface="微软雅黑" panose="020B0503020204020204" pitchFamily="34" charset="-122"/>
              </a:endParaRPr>
            </a:p>
          </p:txBody>
        </p:sp>
        <p:pic>
          <p:nvPicPr>
            <p:cNvPr id="11" name="图片 10">
              <a:extLst>
                <a:ext uri="{FF2B5EF4-FFF2-40B4-BE49-F238E27FC236}">
                  <a16:creationId xmlns:a16="http://schemas.microsoft.com/office/drawing/2014/main" id="{EF8EA5AB-3F78-4A62-92F8-09DE945CA681}"/>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15" name="文本框 4">
            <a:extLst>
              <a:ext uri="{FF2B5EF4-FFF2-40B4-BE49-F238E27FC236}">
                <a16:creationId xmlns:a16="http://schemas.microsoft.com/office/drawing/2014/main" id="{4F4EF6CC-6B47-4618-BA09-9E54866D4F33}"/>
              </a:ext>
            </a:extLst>
          </p:cNvPr>
          <p:cNvSpPr txBox="1">
            <a:spLocks noChangeArrowheads="1"/>
          </p:cNvSpPr>
          <p:nvPr/>
        </p:nvSpPr>
        <p:spPr bwMode="auto">
          <a:xfrm>
            <a:off x="685110" y="787124"/>
            <a:ext cx="989596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457189">
              <a:spcBef>
                <a:spcPct val="0"/>
              </a:spcBef>
              <a:buNone/>
            </a:pPr>
            <a:r>
              <a:rPr lang="en-US" altLang="zh-CN" sz="2400" dirty="0">
                <a:solidFill>
                  <a:srgbClr val="325B7F"/>
                </a:solidFill>
                <a:latin typeface="宋体" panose="02010600030101010101" pitchFamily="2" charset="-122"/>
                <a:sym typeface="微软雅黑" panose="020B0503020204020204" pitchFamily="34" charset="-122"/>
              </a:rPr>
              <a:t>Automatic lung segmentation in routine imaging is primarily a data diversity problem, not a methodology problem</a:t>
            </a:r>
            <a:endParaRPr lang="zh-CN" altLang="en-US" sz="2400" dirty="0">
              <a:solidFill>
                <a:srgbClr val="325B7F"/>
              </a:solidFill>
              <a:latin typeface="宋体" panose="02010600030101010101" pitchFamily="2" charset="-122"/>
              <a:sym typeface="微软雅黑" panose="020B0503020204020204" pitchFamily="34"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81078" y="256366"/>
            <a:ext cx="1312291" cy="1305858"/>
          </a:xfrm>
          <a:prstGeom prst="rect">
            <a:avLst/>
          </a:prstGeom>
        </p:spPr>
      </p:pic>
      <p:pic>
        <p:nvPicPr>
          <p:cNvPr id="4" name="图片 3">
            <a:extLst>
              <a:ext uri="{FF2B5EF4-FFF2-40B4-BE49-F238E27FC236}">
                <a16:creationId xmlns:a16="http://schemas.microsoft.com/office/drawing/2014/main" id="{EA31B85B-9A31-4906-AE06-8643C089196C}"/>
              </a:ext>
            </a:extLst>
          </p:cNvPr>
          <p:cNvPicPr>
            <a:picLocks noChangeAspect="1"/>
          </p:cNvPicPr>
          <p:nvPr/>
        </p:nvPicPr>
        <p:blipFill>
          <a:blip r:embed="rId5"/>
          <a:stretch>
            <a:fillRect/>
          </a:stretch>
        </p:blipFill>
        <p:spPr>
          <a:xfrm>
            <a:off x="918718" y="1515269"/>
            <a:ext cx="5883651" cy="4885531"/>
          </a:xfrm>
          <a:prstGeom prst="rect">
            <a:avLst/>
          </a:prstGeom>
        </p:spPr>
      </p:pic>
      <p:sp>
        <p:nvSpPr>
          <p:cNvPr id="16" name="文本框 15">
            <a:extLst>
              <a:ext uri="{FF2B5EF4-FFF2-40B4-BE49-F238E27FC236}">
                <a16:creationId xmlns:a16="http://schemas.microsoft.com/office/drawing/2014/main" id="{66560E8F-A09E-4A9E-83A6-B0B55D763714}"/>
              </a:ext>
            </a:extLst>
          </p:cNvPr>
          <p:cNvSpPr txBox="1"/>
          <p:nvPr/>
        </p:nvSpPr>
        <p:spPr>
          <a:xfrm>
            <a:off x="6726681" y="4932500"/>
            <a:ext cx="4451351" cy="1384995"/>
          </a:xfrm>
          <a:prstGeom prst="rect">
            <a:avLst/>
          </a:prstGeom>
          <a:noFill/>
        </p:spPr>
        <p:txBody>
          <a:bodyPr wrap="square">
            <a:spAutoFit/>
          </a:bodyPr>
          <a:lstStyle/>
          <a:p>
            <a:r>
              <a:rPr lang="zh-CN" altLang="en-US" sz="1400" b="0" i="0" dirty="0">
                <a:solidFill>
                  <a:srgbClr val="333333"/>
                </a:solidFill>
                <a:effectLst/>
                <a:latin typeface="Microsoft YaHei" panose="020B0503020204020204" pitchFamily="34" charset="-122"/>
                <a:ea typeface="Microsoft YaHei" panose="020B0503020204020204" pitchFamily="34" charset="-122"/>
              </a:rPr>
              <a:t>胸腔积液，胸管，实变</a:t>
            </a:r>
            <a:r>
              <a:rPr lang="en-US" altLang="zh-CN" sz="1400" b="0" i="0" dirty="0">
                <a:solidFill>
                  <a:srgbClr val="333333"/>
                </a:solidFill>
                <a:effectLst/>
                <a:latin typeface="Microsoft YaHei" panose="020B0503020204020204" pitchFamily="34" charset="-122"/>
                <a:ea typeface="Microsoft YaHei" panose="020B0503020204020204" pitchFamily="34" charset="-122"/>
              </a:rPr>
              <a:t>(a) ; </a:t>
            </a:r>
          </a:p>
          <a:p>
            <a:r>
              <a:rPr lang="zh-CN" altLang="en-US" sz="1400" b="0" i="0" dirty="0">
                <a:solidFill>
                  <a:srgbClr val="333333"/>
                </a:solidFill>
                <a:effectLst/>
                <a:latin typeface="Microsoft YaHei" panose="020B0503020204020204" pitchFamily="34" charset="-122"/>
                <a:ea typeface="Microsoft YaHei" panose="020B0503020204020204" pitchFamily="34" charset="-122"/>
              </a:rPr>
              <a:t>小渗出物，磨玻璃和实变</a:t>
            </a:r>
            <a:r>
              <a:rPr lang="en-US" altLang="zh-CN" sz="1400" b="0" i="0" dirty="0">
                <a:solidFill>
                  <a:srgbClr val="333333"/>
                </a:solidFill>
                <a:effectLst/>
                <a:latin typeface="Microsoft YaHei" panose="020B0503020204020204" pitchFamily="34" charset="-122"/>
                <a:ea typeface="Microsoft YaHei" panose="020B0503020204020204" pitchFamily="34" charset="-122"/>
              </a:rPr>
              <a:t>(b) ; </a:t>
            </a:r>
          </a:p>
          <a:p>
            <a:r>
              <a:rPr lang="zh-CN" altLang="en-US" sz="1400" b="0" i="0" dirty="0">
                <a:solidFill>
                  <a:srgbClr val="333333"/>
                </a:solidFill>
                <a:effectLst/>
                <a:latin typeface="Microsoft YaHei" panose="020B0503020204020204" pitchFamily="34" charset="-122"/>
                <a:ea typeface="Microsoft YaHei" panose="020B0503020204020204" pitchFamily="34" charset="-122"/>
              </a:rPr>
              <a:t>过度膨胀</a:t>
            </a:r>
            <a:r>
              <a:rPr lang="en-US" altLang="zh-CN" sz="1400" b="0" i="0" dirty="0">
                <a:solidFill>
                  <a:srgbClr val="333333"/>
                </a:solidFill>
                <a:effectLst/>
                <a:latin typeface="Microsoft YaHei" panose="020B0503020204020204" pitchFamily="34" charset="-122"/>
                <a:ea typeface="Microsoft YaHei" panose="020B0503020204020204" pitchFamily="34" charset="-122"/>
              </a:rPr>
              <a:t>(</a:t>
            </a:r>
            <a:r>
              <a:rPr lang="zh-CN" altLang="en-US" sz="1400" b="0" i="0" dirty="0">
                <a:solidFill>
                  <a:srgbClr val="333333"/>
                </a:solidFill>
                <a:effectLst/>
                <a:latin typeface="Microsoft YaHei" panose="020B0503020204020204" pitchFamily="34" charset="-122"/>
                <a:ea typeface="Microsoft YaHei" panose="020B0503020204020204" pitchFamily="34" charset="-122"/>
              </a:rPr>
              <a:t>右</a:t>
            </a:r>
            <a:r>
              <a:rPr lang="en-US" altLang="zh-CN" sz="1400" b="0" i="0" dirty="0">
                <a:solidFill>
                  <a:srgbClr val="333333"/>
                </a:solidFill>
                <a:effectLst/>
                <a:latin typeface="Microsoft YaHei" panose="020B0503020204020204" pitchFamily="34" charset="-122"/>
                <a:ea typeface="Microsoft YaHei" panose="020B0503020204020204" pitchFamily="34" charset="-122"/>
              </a:rPr>
              <a:t>)</a:t>
            </a:r>
            <a:r>
              <a:rPr lang="zh-CN" altLang="en-US" sz="1400" b="0" i="0" dirty="0">
                <a:solidFill>
                  <a:srgbClr val="333333"/>
                </a:solidFill>
                <a:effectLst/>
                <a:latin typeface="Microsoft YaHei" panose="020B0503020204020204" pitchFamily="34" charset="-122"/>
                <a:ea typeface="Microsoft YaHei" panose="020B0503020204020204" pitchFamily="34" charset="-122"/>
              </a:rPr>
              <a:t>和通气不良</a:t>
            </a:r>
            <a:r>
              <a:rPr lang="en-US" altLang="zh-CN" sz="1400" b="0" i="0" dirty="0">
                <a:solidFill>
                  <a:srgbClr val="333333"/>
                </a:solidFill>
                <a:effectLst/>
                <a:latin typeface="Microsoft YaHei" panose="020B0503020204020204" pitchFamily="34" charset="-122"/>
                <a:ea typeface="Microsoft YaHei" panose="020B0503020204020204" pitchFamily="34" charset="-122"/>
              </a:rPr>
              <a:t>(</a:t>
            </a:r>
            <a:r>
              <a:rPr lang="zh-CN" altLang="en-US" sz="1400" b="0" i="0" dirty="0">
                <a:solidFill>
                  <a:srgbClr val="333333"/>
                </a:solidFill>
                <a:effectLst/>
                <a:latin typeface="Microsoft YaHei" panose="020B0503020204020204" pitchFamily="34" charset="-122"/>
                <a:ea typeface="Microsoft YaHei" panose="020B0503020204020204" pitchFamily="34" charset="-122"/>
              </a:rPr>
              <a:t>左</a:t>
            </a:r>
            <a:r>
              <a:rPr lang="en-US" altLang="zh-CN" sz="1400" b="0" i="0" dirty="0">
                <a:solidFill>
                  <a:srgbClr val="333333"/>
                </a:solidFill>
                <a:effectLst/>
                <a:latin typeface="Microsoft YaHei" panose="020B0503020204020204" pitchFamily="34" charset="-122"/>
                <a:ea typeface="Microsoft YaHei" panose="020B0503020204020204" pitchFamily="34" charset="-122"/>
              </a:rPr>
              <a:t>) </a:t>
            </a:r>
            <a:r>
              <a:rPr lang="zh-CN" altLang="en-US" sz="1400" b="0" i="0" dirty="0">
                <a:solidFill>
                  <a:srgbClr val="333333"/>
                </a:solidFill>
                <a:effectLst/>
                <a:latin typeface="Microsoft YaHei" panose="020B0503020204020204" pitchFamily="34" charset="-122"/>
                <a:ea typeface="Microsoft YaHei" panose="020B0503020204020204" pitchFamily="34" charset="-122"/>
              </a:rPr>
              <a:t>，肺不张</a:t>
            </a:r>
            <a:r>
              <a:rPr lang="en-US" altLang="zh-CN" sz="1400" b="0" i="0" dirty="0">
                <a:solidFill>
                  <a:srgbClr val="333333"/>
                </a:solidFill>
                <a:effectLst/>
                <a:latin typeface="Microsoft YaHei" panose="020B0503020204020204" pitchFamily="34" charset="-122"/>
                <a:ea typeface="Microsoft YaHei" panose="020B0503020204020204" pitchFamily="34" charset="-122"/>
              </a:rPr>
              <a:t>(c) ; </a:t>
            </a:r>
          </a:p>
          <a:p>
            <a:r>
              <a:rPr lang="zh-CN" altLang="en-US" sz="1400" b="0" i="0" dirty="0">
                <a:solidFill>
                  <a:srgbClr val="333333"/>
                </a:solidFill>
                <a:effectLst/>
                <a:latin typeface="Microsoft YaHei" panose="020B0503020204020204" pitchFamily="34" charset="-122"/>
                <a:ea typeface="Microsoft YaHei" panose="020B0503020204020204" pitchFamily="34" charset="-122"/>
              </a:rPr>
              <a:t>不规则网状结构和牵引性支气管扩张，纤维化</a:t>
            </a:r>
            <a:r>
              <a:rPr lang="en-US" altLang="zh-CN" sz="1400" b="0" i="0" dirty="0">
                <a:solidFill>
                  <a:srgbClr val="333333"/>
                </a:solidFill>
                <a:effectLst/>
                <a:latin typeface="Microsoft YaHei" panose="020B0503020204020204" pitchFamily="34" charset="-122"/>
                <a:ea typeface="Microsoft YaHei" panose="020B0503020204020204" pitchFamily="34" charset="-122"/>
              </a:rPr>
              <a:t>(d) ; </a:t>
            </a:r>
          </a:p>
          <a:p>
            <a:r>
              <a:rPr lang="zh-CN" altLang="en-US" sz="1400" b="0" i="0" dirty="0">
                <a:solidFill>
                  <a:srgbClr val="333333"/>
                </a:solidFill>
                <a:effectLst/>
                <a:latin typeface="Microsoft YaHei" panose="020B0503020204020204" pitchFamily="34" charset="-122"/>
                <a:ea typeface="Microsoft YaHei" panose="020B0503020204020204" pitchFamily="34" charset="-122"/>
              </a:rPr>
              <a:t>气胸</a:t>
            </a:r>
            <a:r>
              <a:rPr lang="en-US" altLang="zh-CN" sz="1400" b="0" i="0" dirty="0">
                <a:solidFill>
                  <a:srgbClr val="333333"/>
                </a:solidFill>
                <a:effectLst/>
                <a:latin typeface="Microsoft YaHei" panose="020B0503020204020204" pitchFamily="34" charset="-122"/>
                <a:ea typeface="Microsoft YaHei" panose="020B0503020204020204" pitchFamily="34" charset="-122"/>
              </a:rPr>
              <a:t>(e) ; </a:t>
            </a:r>
          </a:p>
          <a:p>
            <a:r>
              <a:rPr lang="zh-CN" altLang="en-US" sz="1400" b="0" i="0" dirty="0">
                <a:solidFill>
                  <a:srgbClr val="333333"/>
                </a:solidFill>
                <a:effectLst/>
                <a:latin typeface="Microsoft YaHei" panose="020B0503020204020204" pitchFamily="34" charset="-122"/>
                <a:ea typeface="Microsoft YaHei" panose="020B0503020204020204" pitchFamily="34" charset="-122"/>
              </a:rPr>
              <a:t>积液和压迫性肺不张</a:t>
            </a:r>
            <a:r>
              <a:rPr lang="en-US" altLang="zh-CN" sz="1400" b="0" i="0" dirty="0">
                <a:solidFill>
                  <a:srgbClr val="333333"/>
                </a:solidFill>
                <a:effectLst/>
                <a:latin typeface="Microsoft YaHei" panose="020B0503020204020204" pitchFamily="34" charset="-122"/>
                <a:ea typeface="Microsoft YaHei" panose="020B0503020204020204" pitchFamily="34" charset="-122"/>
              </a:rPr>
              <a:t>(</a:t>
            </a:r>
            <a:r>
              <a:rPr lang="zh-CN" altLang="en-US" sz="1400" b="0" i="0" dirty="0">
                <a:solidFill>
                  <a:srgbClr val="333333"/>
                </a:solidFill>
                <a:effectLst/>
                <a:latin typeface="Microsoft YaHei" panose="020B0503020204020204" pitchFamily="34" charset="-122"/>
                <a:ea typeface="Microsoft YaHei" panose="020B0503020204020204" pitchFamily="34" charset="-122"/>
              </a:rPr>
              <a:t>外伤</a:t>
            </a:r>
            <a:r>
              <a:rPr lang="en-US" altLang="zh-CN" sz="1400" b="0" i="0" dirty="0">
                <a:solidFill>
                  <a:srgbClr val="333333"/>
                </a:solidFill>
                <a:effectLst/>
                <a:latin typeface="Microsoft YaHei" panose="020B0503020204020204" pitchFamily="34" charset="-122"/>
                <a:ea typeface="Microsoft YaHei" panose="020B0503020204020204" pitchFamily="34" charset="-122"/>
              </a:rPr>
              <a:t>)(f)</a:t>
            </a:r>
            <a:endParaRPr lang="zh-CN" altLang="en-US" sz="1400" dirty="0"/>
          </a:p>
        </p:txBody>
      </p:sp>
    </p:spTree>
    <p:extLst>
      <p:ext uri="{BB962C8B-B14F-4D97-AF65-F5344CB8AC3E}">
        <p14:creationId xmlns:p14="http://schemas.microsoft.com/office/powerpoint/2010/main" val="2937048276"/>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30">
            <a:extLst>
              <a:ext uri="{FF2B5EF4-FFF2-40B4-BE49-F238E27FC236}">
                <a16:creationId xmlns:a16="http://schemas.microsoft.com/office/drawing/2014/main" id="{9DF45B23-B763-42E4-8E9E-593573844FD6}"/>
              </a:ext>
            </a:extLst>
          </p:cNvPr>
          <p:cNvSpPr>
            <a:spLocks noChangeArrowheads="1"/>
          </p:cNvSpPr>
          <p:nvPr/>
        </p:nvSpPr>
        <p:spPr bwMode="auto">
          <a:xfrm>
            <a:off x="934587" y="322124"/>
            <a:ext cx="9646491" cy="49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457189">
              <a:spcBef>
                <a:spcPct val="0"/>
              </a:spcBef>
              <a:buNone/>
            </a:pPr>
            <a:r>
              <a:rPr lang="zh-CN" altLang="en-US" sz="2400" dirty="0">
                <a:solidFill>
                  <a:srgbClr val="325B7F"/>
                </a:solidFill>
                <a:latin typeface="迷你简菱心" panose="02010609000101010101" pitchFamily="49" charset="-122"/>
                <a:ea typeface="迷你简菱心" panose="02010609000101010101" pitchFamily="49" charset="-122"/>
                <a:sym typeface="微软雅黑" panose="020B0503020204020204" pitchFamily="34" charset="-122"/>
              </a:rPr>
              <a:t>文献</a:t>
            </a:r>
            <a:r>
              <a:rPr lang="en-US" altLang="zh-CN" sz="2400" dirty="0">
                <a:solidFill>
                  <a:srgbClr val="325B7F"/>
                </a:solidFill>
                <a:latin typeface="迷你简菱心" panose="02010609000101010101" pitchFamily="49" charset="-122"/>
                <a:ea typeface="迷你简菱心" panose="02010609000101010101" pitchFamily="49" charset="-122"/>
                <a:sym typeface="微软雅黑" panose="020B0503020204020204" pitchFamily="34" charset="-122"/>
              </a:rPr>
              <a:t>2</a:t>
            </a:r>
            <a:r>
              <a:rPr lang="zh-CN" altLang="en-US" sz="2400" dirty="0">
                <a:solidFill>
                  <a:srgbClr val="325B7F"/>
                </a:solidFill>
                <a:latin typeface="迷你简菱心" panose="02010609000101010101" pitchFamily="49" charset="-122"/>
                <a:ea typeface="迷你简菱心" panose="02010609000101010101" pitchFamily="49" charset="-122"/>
                <a:sym typeface="微软雅黑" panose="020B0503020204020204" pitchFamily="34" charset="-122"/>
              </a:rPr>
              <a:t>：肺栓塞分割</a:t>
            </a:r>
            <a:endParaRPr lang="en-US" altLang="zh-CN" sz="2400" dirty="0">
              <a:solidFill>
                <a:srgbClr val="325B7F"/>
              </a:solidFill>
              <a:latin typeface="迷你简菱心" panose="02010609000101010101" pitchFamily="49" charset="-122"/>
              <a:ea typeface="迷你简菱心" panose="02010609000101010101" pitchFamily="49" charset="-122"/>
              <a:sym typeface="微软雅黑" panose="020B0503020204020204" pitchFamily="34" charset="-122"/>
            </a:endParaRPr>
          </a:p>
        </p:txBody>
      </p:sp>
      <p:grpSp>
        <p:nvGrpSpPr>
          <p:cNvPr id="9" name="组合 8">
            <a:extLst>
              <a:ext uri="{FF2B5EF4-FFF2-40B4-BE49-F238E27FC236}">
                <a16:creationId xmlns:a16="http://schemas.microsoft.com/office/drawing/2014/main" id="{706B1516-F77E-4D15-8886-4EAE6E96C81E}"/>
              </a:ext>
            </a:extLst>
          </p:cNvPr>
          <p:cNvGrpSpPr/>
          <p:nvPr/>
        </p:nvGrpSpPr>
        <p:grpSpPr>
          <a:xfrm>
            <a:off x="451502" y="346319"/>
            <a:ext cx="467216" cy="468245"/>
            <a:chOff x="3437020" y="2074814"/>
            <a:chExt cx="863676" cy="865577"/>
          </a:xfrm>
        </p:grpSpPr>
        <p:sp>
          <p:nvSpPr>
            <p:cNvPr id="10" name="椭圆 19">
              <a:extLst>
                <a:ext uri="{FF2B5EF4-FFF2-40B4-BE49-F238E27FC236}">
                  <a16:creationId xmlns:a16="http://schemas.microsoft.com/office/drawing/2014/main" id="{744EA4C9-5A59-4E2F-8F96-985B3159F1FE}"/>
                </a:ext>
              </a:extLst>
            </p:cNvPr>
            <p:cNvSpPr>
              <a:spLocks noChangeArrowheads="1"/>
            </p:cNvSpPr>
            <p:nvPr/>
          </p:nvSpPr>
          <p:spPr bwMode="auto">
            <a:xfrm>
              <a:off x="3437020" y="2074814"/>
              <a:ext cx="863676" cy="865577"/>
            </a:xfrm>
            <a:prstGeom prst="ellipse">
              <a:avLst/>
            </a:prstGeom>
            <a:solidFill>
              <a:srgbClr val="255580"/>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457189">
                <a:spcBef>
                  <a:spcPct val="0"/>
                </a:spcBef>
                <a:buNone/>
              </a:pPr>
              <a:endParaRPr lang="zh-CN" altLang="zh-CN" sz="2400">
                <a:solidFill>
                  <a:srgbClr val="FFFFFF"/>
                </a:solidFill>
                <a:sym typeface="微软雅黑" panose="020B0503020204020204" pitchFamily="34" charset="-122"/>
              </a:endParaRPr>
            </a:p>
          </p:txBody>
        </p:sp>
        <p:pic>
          <p:nvPicPr>
            <p:cNvPr id="11" name="图片 10">
              <a:extLst>
                <a:ext uri="{FF2B5EF4-FFF2-40B4-BE49-F238E27FC236}">
                  <a16:creationId xmlns:a16="http://schemas.microsoft.com/office/drawing/2014/main" id="{EF8EA5AB-3F78-4A62-92F8-09DE945CA681}"/>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15" name="文本框 4">
            <a:extLst>
              <a:ext uri="{FF2B5EF4-FFF2-40B4-BE49-F238E27FC236}">
                <a16:creationId xmlns:a16="http://schemas.microsoft.com/office/drawing/2014/main" id="{4F4EF6CC-6B47-4618-BA09-9E54866D4F33}"/>
              </a:ext>
            </a:extLst>
          </p:cNvPr>
          <p:cNvSpPr txBox="1">
            <a:spLocks noChangeArrowheads="1"/>
          </p:cNvSpPr>
          <p:nvPr/>
        </p:nvSpPr>
        <p:spPr bwMode="auto">
          <a:xfrm>
            <a:off x="685110" y="787124"/>
            <a:ext cx="989596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457189">
              <a:spcBef>
                <a:spcPct val="0"/>
              </a:spcBef>
              <a:buNone/>
            </a:pPr>
            <a:r>
              <a:rPr lang="en-US" altLang="zh-CN" sz="2400" dirty="0">
                <a:solidFill>
                  <a:srgbClr val="325B7F"/>
                </a:solidFill>
                <a:latin typeface="宋体" panose="02010600030101010101" pitchFamily="2" charset="-122"/>
                <a:sym typeface="微软雅黑" panose="020B0503020204020204" pitchFamily="34" charset="-122"/>
              </a:rPr>
              <a:t>A method of pulmonary embolism segmentation from CTPA images based on U-net</a:t>
            </a:r>
            <a:endParaRPr lang="zh-CN" altLang="en-US" sz="2400" dirty="0">
              <a:solidFill>
                <a:srgbClr val="325B7F"/>
              </a:solidFill>
              <a:latin typeface="宋体" panose="02010600030101010101" pitchFamily="2" charset="-122"/>
              <a:sym typeface="微软雅黑" panose="020B0503020204020204" pitchFamily="34"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81078" y="256366"/>
            <a:ext cx="1312291" cy="1305858"/>
          </a:xfrm>
          <a:prstGeom prst="rect">
            <a:avLst/>
          </a:prstGeom>
        </p:spPr>
      </p:pic>
      <p:sp>
        <p:nvSpPr>
          <p:cNvPr id="3" name="文本框 2">
            <a:extLst>
              <a:ext uri="{FF2B5EF4-FFF2-40B4-BE49-F238E27FC236}">
                <a16:creationId xmlns:a16="http://schemas.microsoft.com/office/drawing/2014/main" id="{DDBB0AFD-28CE-446C-923E-80A0F8E5A8F6}"/>
              </a:ext>
            </a:extLst>
          </p:cNvPr>
          <p:cNvSpPr txBox="1"/>
          <p:nvPr/>
        </p:nvSpPr>
        <p:spPr>
          <a:xfrm>
            <a:off x="837180" y="1790700"/>
            <a:ext cx="3404620" cy="904863"/>
          </a:xfrm>
          <a:prstGeom prst="rect">
            <a:avLst/>
          </a:prstGeom>
          <a:noFill/>
        </p:spPr>
        <p:txBody>
          <a:bodyPr wrap="square" rtlCol="0">
            <a:spAutoFit/>
          </a:bodyPr>
          <a:lstStyle/>
          <a:p>
            <a:pPr>
              <a:lnSpc>
                <a:spcPct val="130000"/>
              </a:lnSpc>
            </a:pPr>
            <a:r>
              <a:rPr lang="zh-CN" altLang="en-US" sz="1400" dirty="0">
                <a:latin typeface="Arial" panose="020B0604020202020204" pitchFamily="34" charset="0"/>
                <a:ea typeface="微软雅黑" panose="020B0503020204020204" pitchFamily="34" charset="-122"/>
              </a:rPr>
              <a:t>网络：</a:t>
            </a:r>
            <a:r>
              <a:rPr lang="en-US" altLang="zh-CN" sz="1400" dirty="0">
                <a:latin typeface="Arial" panose="020B0604020202020204" pitchFamily="34" charset="0"/>
                <a:ea typeface="微软雅黑" panose="020B0503020204020204" pitchFamily="34" charset="-122"/>
              </a:rPr>
              <a:t>U-net</a:t>
            </a:r>
          </a:p>
          <a:p>
            <a:pPr>
              <a:lnSpc>
                <a:spcPct val="130000"/>
              </a:lnSpc>
            </a:pPr>
            <a:r>
              <a:rPr lang="zh-CN" altLang="en-US" sz="1400" dirty="0">
                <a:latin typeface="Arial" panose="020B0604020202020204" pitchFamily="34" charset="0"/>
                <a:ea typeface="微软雅黑" panose="020B0503020204020204" pitchFamily="34" charset="-122"/>
              </a:rPr>
              <a:t>预训练模型：</a:t>
            </a:r>
            <a:r>
              <a:rPr lang="en-US" altLang="zh-CN" sz="1400" dirty="0">
                <a:latin typeface="Arial" panose="020B0604020202020204" pitchFamily="34" charset="0"/>
                <a:ea typeface="微软雅黑" panose="020B0503020204020204" pitchFamily="34" charset="-122"/>
              </a:rPr>
              <a:t>VGG16</a:t>
            </a:r>
          </a:p>
          <a:p>
            <a:pPr>
              <a:lnSpc>
                <a:spcPct val="130000"/>
              </a:lnSpc>
            </a:pPr>
            <a:r>
              <a:rPr lang="zh-CN" altLang="en-US" sz="1400" dirty="0">
                <a:latin typeface="Arial" panose="020B0604020202020204" pitchFamily="34" charset="0"/>
                <a:ea typeface="微软雅黑" panose="020B0503020204020204" pitchFamily="34" charset="-122"/>
              </a:rPr>
              <a:t>数据集：</a:t>
            </a:r>
            <a:r>
              <a:rPr lang="en-US" altLang="zh-CN" sz="1400" dirty="0">
                <a:latin typeface="Arial" panose="020B0604020202020204" pitchFamily="34" charset="0"/>
                <a:ea typeface="微软雅黑" panose="020B0503020204020204" pitchFamily="34" charset="-122"/>
              </a:rPr>
              <a:t>943</a:t>
            </a:r>
            <a:r>
              <a:rPr lang="zh-CN" altLang="en-US" sz="1400" dirty="0">
                <a:latin typeface="Arial" panose="020B0604020202020204" pitchFamily="34" charset="0"/>
                <a:ea typeface="微软雅黑" panose="020B0503020204020204" pitchFamily="34" charset="-122"/>
              </a:rPr>
              <a:t>训练 </a:t>
            </a:r>
            <a:r>
              <a:rPr lang="en-US" altLang="zh-CN" sz="1400" dirty="0">
                <a:latin typeface="Arial" panose="020B0604020202020204" pitchFamily="34" charset="0"/>
                <a:ea typeface="微软雅黑" panose="020B0503020204020204" pitchFamily="34" charset="-122"/>
              </a:rPr>
              <a:t>+ 600</a:t>
            </a:r>
            <a:r>
              <a:rPr lang="zh-CN" altLang="en-US" sz="1400" dirty="0">
                <a:latin typeface="Arial" panose="020B0604020202020204" pitchFamily="34" charset="0"/>
                <a:ea typeface="微软雅黑" panose="020B0503020204020204" pitchFamily="34" charset="-122"/>
              </a:rPr>
              <a:t>验证 </a:t>
            </a:r>
            <a:r>
              <a:rPr lang="en-US" altLang="zh-CN" sz="1400" dirty="0">
                <a:latin typeface="Arial" panose="020B0604020202020204" pitchFamily="34" charset="0"/>
                <a:ea typeface="微软雅黑" panose="020B0503020204020204" pitchFamily="34" charset="-122"/>
              </a:rPr>
              <a:t>+ 600</a:t>
            </a:r>
            <a:r>
              <a:rPr lang="zh-CN" altLang="en-US" sz="1400" dirty="0">
                <a:latin typeface="Arial" panose="020B0604020202020204" pitchFamily="34" charset="0"/>
                <a:ea typeface="微软雅黑" panose="020B0503020204020204" pitchFamily="34" charset="-122"/>
              </a:rPr>
              <a:t>测试</a:t>
            </a:r>
          </a:p>
        </p:txBody>
      </p:sp>
      <p:pic>
        <p:nvPicPr>
          <p:cNvPr id="7" name="图片 6">
            <a:extLst>
              <a:ext uri="{FF2B5EF4-FFF2-40B4-BE49-F238E27FC236}">
                <a16:creationId xmlns:a16="http://schemas.microsoft.com/office/drawing/2014/main" id="{C55CB571-3047-40FC-8315-FB43E9438DE8}"/>
              </a:ext>
            </a:extLst>
          </p:cNvPr>
          <p:cNvPicPr>
            <a:picLocks noChangeAspect="1"/>
          </p:cNvPicPr>
          <p:nvPr/>
        </p:nvPicPr>
        <p:blipFill>
          <a:blip r:embed="rId5"/>
          <a:stretch>
            <a:fillRect/>
          </a:stretch>
        </p:blipFill>
        <p:spPr>
          <a:xfrm>
            <a:off x="4150773" y="1435100"/>
            <a:ext cx="4909089" cy="4468812"/>
          </a:xfrm>
          <a:prstGeom prst="rect">
            <a:avLst/>
          </a:prstGeom>
        </p:spPr>
      </p:pic>
    </p:spTree>
    <p:extLst>
      <p:ext uri="{BB962C8B-B14F-4D97-AF65-F5344CB8AC3E}">
        <p14:creationId xmlns:p14="http://schemas.microsoft.com/office/powerpoint/2010/main" val="722976439"/>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30">
            <a:extLst>
              <a:ext uri="{FF2B5EF4-FFF2-40B4-BE49-F238E27FC236}">
                <a16:creationId xmlns:a16="http://schemas.microsoft.com/office/drawing/2014/main" id="{9DF45B23-B763-42E4-8E9E-593573844FD6}"/>
              </a:ext>
            </a:extLst>
          </p:cNvPr>
          <p:cNvSpPr>
            <a:spLocks noChangeArrowheads="1"/>
          </p:cNvSpPr>
          <p:nvPr/>
        </p:nvSpPr>
        <p:spPr bwMode="auto">
          <a:xfrm>
            <a:off x="934587" y="322124"/>
            <a:ext cx="9646491" cy="49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457189">
              <a:spcBef>
                <a:spcPct val="0"/>
              </a:spcBef>
              <a:buNone/>
            </a:pPr>
            <a:r>
              <a:rPr lang="zh-CN" altLang="en-US" sz="2400" dirty="0">
                <a:solidFill>
                  <a:srgbClr val="325B7F"/>
                </a:solidFill>
                <a:latin typeface="迷你简菱心" panose="02010609000101010101" pitchFamily="49" charset="-122"/>
                <a:ea typeface="迷你简菱心" panose="02010609000101010101" pitchFamily="49" charset="-122"/>
                <a:sym typeface="微软雅黑" panose="020B0503020204020204" pitchFamily="34" charset="-122"/>
              </a:rPr>
              <a:t>文献</a:t>
            </a:r>
            <a:r>
              <a:rPr lang="en-US" altLang="zh-CN" sz="2400" dirty="0">
                <a:solidFill>
                  <a:srgbClr val="325B7F"/>
                </a:solidFill>
                <a:latin typeface="迷你简菱心" panose="02010609000101010101" pitchFamily="49" charset="-122"/>
                <a:ea typeface="迷你简菱心" panose="02010609000101010101" pitchFamily="49" charset="-122"/>
                <a:sym typeface="微软雅黑" panose="020B0503020204020204" pitchFamily="34" charset="-122"/>
              </a:rPr>
              <a:t>3</a:t>
            </a:r>
            <a:r>
              <a:rPr lang="zh-CN" altLang="en-US" sz="2400" dirty="0">
                <a:solidFill>
                  <a:srgbClr val="325B7F"/>
                </a:solidFill>
                <a:latin typeface="迷你简菱心" panose="02010609000101010101" pitchFamily="49" charset="-122"/>
                <a:ea typeface="迷你简菱心" panose="02010609000101010101" pitchFamily="49" charset="-122"/>
                <a:sym typeface="微软雅黑" panose="020B0503020204020204" pitchFamily="34" charset="-122"/>
              </a:rPr>
              <a:t>：肺栓塞分类</a:t>
            </a:r>
            <a:r>
              <a:rPr lang="en-US" altLang="zh-CN" sz="2400" dirty="0">
                <a:solidFill>
                  <a:srgbClr val="325B7F"/>
                </a:solidFill>
                <a:latin typeface="迷你简菱心" panose="02010609000101010101" pitchFamily="49" charset="-122"/>
                <a:ea typeface="迷你简菱心" panose="02010609000101010101" pitchFamily="49" charset="-122"/>
                <a:sym typeface="微软雅黑" panose="020B0503020204020204" pitchFamily="34" charset="-122"/>
              </a:rPr>
              <a:t>+</a:t>
            </a:r>
            <a:r>
              <a:rPr lang="zh-CN" altLang="en-US" sz="2400" dirty="0">
                <a:solidFill>
                  <a:srgbClr val="325B7F"/>
                </a:solidFill>
                <a:latin typeface="迷你简菱心" panose="02010609000101010101" pitchFamily="49" charset="-122"/>
                <a:ea typeface="迷你简菱心" panose="02010609000101010101" pitchFamily="49" charset="-122"/>
                <a:sym typeface="微软雅黑" panose="020B0503020204020204" pitchFamily="34" charset="-122"/>
              </a:rPr>
              <a:t>检测</a:t>
            </a:r>
            <a:r>
              <a:rPr lang="en-US" altLang="zh-CN" sz="2400" dirty="0">
                <a:solidFill>
                  <a:srgbClr val="325B7F"/>
                </a:solidFill>
                <a:latin typeface="迷你简菱心" panose="02010609000101010101" pitchFamily="49" charset="-122"/>
                <a:ea typeface="迷你简菱心" panose="02010609000101010101" pitchFamily="49" charset="-122"/>
                <a:sym typeface="微软雅黑" panose="020B0503020204020204" pitchFamily="34" charset="-122"/>
              </a:rPr>
              <a:t>+</a:t>
            </a:r>
            <a:r>
              <a:rPr lang="zh-CN" altLang="en-US" sz="2400" dirty="0">
                <a:solidFill>
                  <a:srgbClr val="325B7F"/>
                </a:solidFill>
                <a:latin typeface="迷你简菱心" panose="02010609000101010101" pitchFamily="49" charset="-122"/>
                <a:ea typeface="迷你简菱心" panose="02010609000101010101" pitchFamily="49" charset="-122"/>
                <a:sym typeface="微软雅黑" panose="020B0503020204020204" pitchFamily="34" charset="-122"/>
              </a:rPr>
              <a:t>分割</a:t>
            </a:r>
            <a:endParaRPr lang="en-US" altLang="zh-CN" sz="2400" dirty="0">
              <a:solidFill>
                <a:srgbClr val="325B7F"/>
              </a:solidFill>
              <a:latin typeface="迷你简菱心" panose="02010609000101010101" pitchFamily="49" charset="-122"/>
              <a:ea typeface="迷你简菱心" panose="02010609000101010101" pitchFamily="49" charset="-122"/>
              <a:sym typeface="微软雅黑" panose="020B0503020204020204" pitchFamily="34" charset="-122"/>
            </a:endParaRPr>
          </a:p>
        </p:txBody>
      </p:sp>
      <p:grpSp>
        <p:nvGrpSpPr>
          <p:cNvPr id="9" name="组合 8">
            <a:extLst>
              <a:ext uri="{FF2B5EF4-FFF2-40B4-BE49-F238E27FC236}">
                <a16:creationId xmlns:a16="http://schemas.microsoft.com/office/drawing/2014/main" id="{706B1516-F77E-4D15-8886-4EAE6E96C81E}"/>
              </a:ext>
            </a:extLst>
          </p:cNvPr>
          <p:cNvGrpSpPr/>
          <p:nvPr/>
        </p:nvGrpSpPr>
        <p:grpSpPr>
          <a:xfrm>
            <a:off x="451502" y="346319"/>
            <a:ext cx="467216" cy="468245"/>
            <a:chOff x="3437020" y="2074814"/>
            <a:chExt cx="863676" cy="865577"/>
          </a:xfrm>
        </p:grpSpPr>
        <p:sp>
          <p:nvSpPr>
            <p:cNvPr id="10" name="椭圆 19">
              <a:extLst>
                <a:ext uri="{FF2B5EF4-FFF2-40B4-BE49-F238E27FC236}">
                  <a16:creationId xmlns:a16="http://schemas.microsoft.com/office/drawing/2014/main" id="{744EA4C9-5A59-4E2F-8F96-985B3159F1FE}"/>
                </a:ext>
              </a:extLst>
            </p:cNvPr>
            <p:cNvSpPr>
              <a:spLocks noChangeArrowheads="1"/>
            </p:cNvSpPr>
            <p:nvPr/>
          </p:nvSpPr>
          <p:spPr bwMode="auto">
            <a:xfrm>
              <a:off x="3437020" y="2074814"/>
              <a:ext cx="863676" cy="865577"/>
            </a:xfrm>
            <a:prstGeom prst="ellipse">
              <a:avLst/>
            </a:prstGeom>
            <a:solidFill>
              <a:srgbClr val="255580"/>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457189">
                <a:spcBef>
                  <a:spcPct val="0"/>
                </a:spcBef>
                <a:buNone/>
              </a:pPr>
              <a:endParaRPr lang="zh-CN" altLang="zh-CN" sz="2400">
                <a:solidFill>
                  <a:srgbClr val="FFFFFF"/>
                </a:solidFill>
                <a:sym typeface="微软雅黑" panose="020B0503020204020204" pitchFamily="34" charset="-122"/>
              </a:endParaRPr>
            </a:p>
          </p:txBody>
        </p:sp>
        <p:pic>
          <p:nvPicPr>
            <p:cNvPr id="11" name="图片 10">
              <a:extLst>
                <a:ext uri="{FF2B5EF4-FFF2-40B4-BE49-F238E27FC236}">
                  <a16:creationId xmlns:a16="http://schemas.microsoft.com/office/drawing/2014/main" id="{EF8EA5AB-3F78-4A62-92F8-09DE945CA681}"/>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15" name="文本框 4">
            <a:extLst>
              <a:ext uri="{FF2B5EF4-FFF2-40B4-BE49-F238E27FC236}">
                <a16:creationId xmlns:a16="http://schemas.microsoft.com/office/drawing/2014/main" id="{4F4EF6CC-6B47-4618-BA09-9E54866D4F33}"/>
              </a:ext>
            </a:extLst>
          </p:cNvPr>
          <p:cNvSpPr txBox="1">
            <a:spLocks noChangeArrowheads="1"/>
          </p:cNvSpPr>
          <p:nvPr/>
        </p:nvSpPr>
        <p:spPr bwMode="auto">
          <a:xfrm>
            <a:off x="685110" y="787124"/>
            <a:ext cx="989596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457189">
              <a:spcBef>
                <a:spcPct val="0"/>
              </a:spcBef>
              <a:buNone/>
            </a:pPr>
            <a:r>
              <a:rPr lang="en-US" altLang="zh-CN" sz="2400" dirty="0">
                <a:solidFill>
                  <a:srgbClr val="325B7F"/>
                </a:solidFill>
                <a:latin typeface="宋体" panose="02010600030101010101" pitchFamily="2" charset="-122"/>
                <a:sym typeface="微软雅黑" panose="020B0503020204020204" pitchFamily="34" charset="-122"/>
              </a:rPr>
              <a:t>Early Pulmonary Embolism Detection from Computed Tomography Pulmonary Angiography Using Convolutional Neural Networks</a:t>
            </a:r>
            <a:endParaRPr lang="zh-CN" altLang="en-US" sz="2400" dirty="0">
              <a:solidFill>
                <a:srgbClr val="325B7F"/>
              </a:solidFill>
              <a:latin typeface="宋体" panose="02010600030101010101" pitchFamily="2" charset="-122"/>
              <a:sym typeface="微软雅黑" panose="020B0503020204020204" pitchFamily="34"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81078" y="256366"/>
            <a:ext cx="1312291" cy="1305858"/>
          </a:xfrm>
          <a:prstGeom prst="rect">
            <a:avLst/>
          </a:prstGeom>
        </p:spPr>
      </p:pic>
      <p:sp>
        <p:nvSpPr>
          <p:cNvPr id="3" name="文本框 2">
            <a:extLst>
              <a:ext uri="{FF2B5EF4-FFF2-40B4-BE49-F238E27FC236}">
                <a16:creationId xmlns:a16="http://schemas.microsoft.com/office/drawing/2014/main" id="{DDBB0AFD-28CE-446C-923E-80A0F8E5A8F6}"/>
              </a:ext>
            </a:extLst>
          </p:cNvPr>
          <p:cNvSpPr txBox="1"/>
          <p:nvPr/>
        </p:nvSpPr>
        <p:spPr>
          <a:xfrm>
            <a:off x="685110" y="1753870"/>
            <a:ext cx="4460772" cy="3986091"/>
          </a:xfrm>
          <a:prstGeom prst="rect">
            <a:avLst/>
          </a:prstGeom>
          <a:noFill/>
        </p:spPr>
        <p:txBody>
          <a:bodyPr wrap="square" rtlCol="0">
            <a:spAutoFit/>
          </a:bodyPr>
          <a:lstStyle/>
          <a:p>
            <a:pPr>
              <a:lnSpc>
                <a:spcPct val="130000"/>
              </a:lnSpc>
            </a:pPr>
            <a:r>
              <a:rPr lang="zh-CN" altLang="en-US" sz="1400" dirty="0">
                <a:solidFill>
                  <a:srgbClr val="FF0000"/>
                </a:solidFill>
                <a:latin typeface="Arial" panose="020B0604020202020204" pitchFamily="34" charset="0"/>
                <a:ea typeface="微软雅黑" panose="020B0503020204020204" pitchFamily="34" charset="-122"/>
              </a:rPr>
              <a:t>分类</a:t>
            </a:r>
            <a:r>
              <a:rPr lang="en-US" altLang="zh-CN" sz="1400" dirty="0">
                <a:solidFill>
                  <a:srgbClr val="FF0000"/>
                </a:solidFill>
                <a:latin typeface="Arial" panose="020B0604020202020204" pitchFamily="34" charset="0"/>
                <a:ea typeface="微软雅黑" panose="020B0503020204020204" pitchFamily="34" charset="-122"/>
              </a:rPr>
              <a:t>+</a:t>
            </a:r>
            <a:r>
              <a:rPr lang="zh-CN" altLang="en-US" sz="1400" dirty="0">
                <a:solidFill>
                  <a:srgbClr val="FF0000"/>
                </a:solidFill>
                <a:latin typeface="Arial" panose="020B0604020202020204" pitchFamily="34" charset="0"/>
                <a:ea typeface="微软雅黑" panose="020B0503020204020204" pitchFamily="34" charset="-122"/>
              </a:rPr>
              <a:t>检测：</a:t>
            </a:r>
            <a:endParaRPr lang="en-US" altLang="zh-CN" sz="1400" dirty="0">
              <a:solidFill>
                <a:srgbClr val="FF0000"/>
              </a:solidFill>
              <a:latin typeface="Arial" panose="020B0604020202020204" pitchFamily="34" charset="0"/>
              <a:ea typeface="微软雅黑" panose="020B0503020204020204" pitchFamily="34" charset="-122"/>
            </a:endParaRPr>
          </a:p>
          <a:p>
            <a:pPr>
              <a:lnSpc>
                <a:spcPct val="130000"/>
              </a:lnSpc>
            </a:pPr>
            <a:r>
              <a:rPr lang="zh-CN" altLang="en-US" sz="1400" dirty="0">
                <a:latin typeface="Arial" panose="020B0604020202020204" pitchFamily="34" charset="0"/>
                <a:ea typeface="微软雅黑" panose="020B0503020204020204" pitchFamily="34" charset="-122"/>
              </a:rPr>
              <a:t>网络：</a:t>
            </a:r>
            <a:r>
              <a:rPr lang="en-US" altLang="zh-CN" sz="1400" dirty="0" err="1">
                <a:latin typeface="Arial" panose="020B0604020202020204" pitchFamily="34" charset="0"/>
                <a:ea typeface="微软雅黑" panose="020B0503020204020204" pitchFamily="34" charset="-122"/>
              </a:rPr>
              <a:t>DRN+MixNet</a:t>
            </a:r>
            <a:endParaRPr lang="en-US" altLang="zh-CN" sz="1400" dirty="0">
              <a:latin typeface="Arial" panose="020B0604020202020204" pitchFamily="34" charset="0"/>
              <a:ea typeface="微软雅黑" panose="020B0503020204020204" pitchFamily="34" charset="-122"/>
            </a:endParaRPr>
          </a:p>
          <a:p>
            <a:pPr>
              <a:lnSpc>
                <a:spcPct val="130000"/>
              </a:lnSpc>
            </a:pPr>
            <a:r>
              <a:rPr lang="zh-CN" altLang="en-US" sz="1400" dirty="0">
                <a:latin typeface="Arial" panose="020B0604020202020204" pitchFamily="34" charset="0"/>
                <a:ea typeface="微软雅黑" panose="020B0503020204020204" pitchFamily="34" charset="-122"/>
              </a:rPr>
              <a:t>数据集：（</a:t>
            </a:r>
            <a:r>
              <a:rPr lang="en-US" altLang="zh-CN" sz="1400" dirty="0">
                <a:latin typeface="Arial" panose="020B0604020202020204" pitchFamily="34" charset="0"/>
                <a:ea typeface="微软雅黑" panose="020B0503020204020204" pitchFamily="34" charset="-122"/>
              </a:rPr>
              <a:t>2D</a:t>
            </a:r>
            <a:r>
              <a:rPr lang="zh-CN" altLang="en-US" sz="1400" dirty="0">
                <a:latin typeface="Arial" panose="020B0604020202020204" pitchFamily="34" charset="0"/>
                <a:ea typeface="微软雅黑" panose="020B0503020204020204" pitchFamily="34" charset="-122"/>
              </a:rPr>
              <a:t>）</a:t>
            </a:r>
            <a:r>
              <a:rPr lang="zh-CN" altLang="en-US" sz="1400" b="0" i="0" dirty="0">
                <a:solidFill>
                  <a:srgbClr val="333333"/>
                </a:solidFill>
                <a:effectLst/>
                <a:latin typeface="Microsoft YaHei" panose="020B0503020204020204" pitchFamily="34" charset="-122"/>
                <a:ea typeface="Microsoft YaHei" panose="020B0503020204020204" pitchFamily="34" charset="-122"/>
              </a:rPr>
              <a:t> 训练</a:t>
            </a:r>
            <a:r>
              <a:rPr lang="en-US" altLang="zh-CN" sz="1400" b="0" i="0" dirty="0">
                <a:solidFill>
                  <a:srgbClr val="333333"/>
                </a:solidFill>
                <a:effectLst/>
                <a:latin typeface="Microsoft YaHei" panose="020B0503020204020204" pitchFamily="34" charset="-122"/>
                <a:ea typeface="Microsoft YaHei" panose="020B0503020204020204" pitchFamily="34" charset="-122"/>
              </a:rPr>
              <a:t>+</a:t>
            </a:r>
            <a:r>
              <a:rPr lang="zh-CN" altLang="en-US" sz="1400" b="0" i="0" dirty="0">
                <a:solidFill>
                  <a:srgbClr val="333333"/>
                </a:solidFill>
                <a:effectLst/>
                <a:latin typeface="Microsoft YaHei" panose="020B0503020204020204" pitchFamily="34" charset="-122"/>
                <a:ea typeface="Microsoft YaHei" panose="020B0503020204020204" pitchFamily="34" charset="-122"/>
              </a:rPr>
              <a:t>验证</a:t>
            </a:r>
            <a:r>
              <a:rPr lang="en-US" altLang="zh-CN" sz="1400" b="0" i="0" dirty="0">
                <a:solidFill>
                  <a:srgbClr val="333333"/>
                </a:solidFill>
                <a:effectLst/>
                <a:latin typeface="Microsoft YaHei" panose="020B0503020204020204" pitchFamily="34" charset="-122"/>
                <a:ea typeface="Microsoft YaHei" panose="020B0503020204020204" pitchFamily="34" charset="-122"/>
              </a:rPr>
              <a:t>+</a:t>
            </a:r>
            <a:r>
              <a:rPr lang="zh-CN" altLang="en-US" sz="1400" b="0" i="0" dirty="0">
                <a:solidFill>
                  <a:srgbClr val="333333"/>
                </a:solidFill>
                <a:effectLst/>
                <a:latin typeface="Microsoft YaHei" panose="020B0503020204020204" pitchFamily="34" charset="-122"/>
                <a:ea typeface="Microsoft YaHei" panose="020B0503020204020204" pitchFamily="34" charset="-122"/>
              </a:rPr>
              <a:t>测试 比例：</a:t>
            </a:r>
            <a:r>
              <a:rPr lang="en-US" altLang="zh-CN" sz="1400" b="0" i="0" dirty="0">
                <a:solidFill>
                  <a:srgbClr val="333333"/>
                </a:solidFill>
                <a:effectLst/>
                <a:latin typeface="Microsoft YaHei" panose="020B0503020204020204" pitchFamily="34" charset="-122"/>
                <a:ea typeface="Microsoft YaHei" panose="020B0503020204020204" pitchFamily="34" charset="-122"/>
              </a:rPr>
              <a:t>7:2:1</a:t>
            </a:r>
            <a:endParaRPr lang="en-US" altLang="zh-CN" sz="1400" dirty="0">
              <a:latin typeface="Arial" panose="020B0604020202020204" pitchFamily="34" charset="0"/>
              <a:ea typeface="微软雅黑" panose="020B0503020204020204" pitchFamily="34" charset="-122"/>
            </a:endParaRPr>
          </a:p>
          <a:p>
            <a:pPr>
              <a:lnSpc>
                <a:spcPct val="130000"/>
              </a:lnSpc>
            </a:pPr>
            <a:r>
              <a:rPr lang="en-US" altLang="zh-CN" sz="1400" dirty="0">
                <a:latin typeface="Arial" panose="020B0604020202020204" pitchFamily="34" charset="0"/>
                <a:ea typeface="微软雅黑" panose="020B0503020204020204" pitchFamily="34" charset="-122"/>
              </a:rPr>
              <a:t>        The dataset from NCKUH consisted of any patient who underwent the CTPA examination between Jan. 01, 2018, and Sep. 01, 2019. </a:t>
            </a:r>
          </a:p>
          <a:p>
            <a:pPr>
              <a:lnSpc>
                <a:spcPct val="130000"/>
              </a:lnSpc>
            </a:pPr>
            <a:r>
              <a:rPr lang="zh-CN" altLang="en-US" sz="1400" b="0" i="0" dirty="0">
                <a:solidFill>
                  <a:srgbClr val="333333"/>
                </a:solidFill>
                <a:effectLst/>
                <a:latin typeface="Microsoft YaHei" panose="020B0503020204020204" pitchFamily="34" charset="-122"/>
                <a:ea typeface="Microsoft YaHei" panose="020B0503020204020204" pitchFamily="34" charset="-122"/>
              </a:rPr>
              <a:t>       纳入</a:t>
            </a:r>
            <a:r>
              <a:rPr lang="en-US" altLang="zh-CN" sz="1400" b="0" i="0" dirty="0">
                <a:solidFill>
                  <a:srgbClr val="333333"/>
                </a:solidFill>
                <a:effectLst/>
                <a:latin typeface="Microsoft YaHei" panose="020B0503020204020204" pitchFamily="34" charset="-122"/>
                <a:ea typeface="Microsoft YaHei" panose="020B0503020204020204" pitchFamily="34" charset="-122"/>
              </a:rPr>
              <a:t>200</a:t>
            </a:r>
            <a:r>
              <a:rPr lang="zh-CN" altLang="en-US" sz="1400" b="0" i="0" dirty="0">
                <a:solidFill>
                  <a:srgbClr val="333333"/>
                </a:solidFill>
                <a:effectLst/>
                <a:latin typeface="Microsoft YaHei" panose="020B0503020204020204" pitchFamily="34" charset="-122"/>
                <a:ea typeface="Microsoft YaHei" panose="020B0503020204020204" pitchFamily="34" charset="-122"/>
              </a:rPr>
              <a:t>例患者，其中</a:t>
            </a:r>
            <a:r>
              <a:rPr lang="en-US" altLang="zh-CN" sz="1400" b="0" i="0" dirty="0">
                <a:solidFill>
                  <a:srgbClr val="333333"/>
                </a:solidFill>
                <a:effectLst/>
                <a:latin typeface="Microsoft YaHei" panose="020B0503020204020204" pitchFamily="34" charset="-122"/>
                <a:ea typeface="Microsoft YaHei" panose="020B0503020204020204" pitchFamily="34" charset="-122"/>
              </a:rPr>
              <a:t>100</a:t>
            </a:r>
            <a:r>
              <a:rPr lang="zh-CN" altLang="en-US" sz="1400" b="0" i="0" dirty="0">
                <a:solidFill>
                  <a:srgbClr val="333333"/>
                </a:solidFill>
                <a:effectLst/>
                <a:latin typeface="Microsoft YaHei" panose="020B0503020204020204" pitchFamily="34" charset="-122"/>
                <a:ea typeface="Microsoft YaHei" panose="020B0503020204020204" pitchFamily="34" charset="-122"/>
              </a:rPr>
              <a:t>例为肺栓塞患者，其余</a:t>
            </a:r>
            <a:r>
              <a:rPr lang="en-US" altLang="zh-CN" sz="1400" b="0" i="0" dirty="0">
                <a:solidFill>
                  <a:srgbClr val="333333"/>
                </a:solidFill>
                <a:effectLst/>
                <a:latin typeface="Microsoft YaHei" panose="020B0503020204020204" pitchFamily="34" charset="-122"/>
                <a:ea typeface="Microsoft YaHei" panose="020B0503020204020204" pitchFamily="34" charset="-122"/>
              </a:rPr>
              <a:t>100</a:t>
            </a:r>
            <a:r>
              <a:rPr lang="zh-CN" altLang="en-US" sz="1400" b="0" i="0" dirty="0">
                <a:solidFill>
                  <a:srgbClr val="333333"/>
                </a:solidFill>
                <a:effectLst/>
                <a:latin typeface="Microsoft YaHei" panose="020B0503020204020204" pitchFamily="34" charset="-122"/>
                <a:ea typeface="Microsoft YaHei" panose="020B0503020204020204" pitchFamily="34" charset="-122"/>
              </a:rPr>
              <a:t>例为无肺栓塞患者。</a:t>
            </a:r>
            <a:endParaRPr lang="en-US" altLang="zh-CN" sz="1400" b="0" i="0" dirty="0">
              <a:solidFill>
                <a:srgbClr val="333333"/>
              </a:solidFill>
              <a:effectLst/>
              <a:latin typeface="Microsoft YaHei" panose="020B0503020204020204" pitchFamily="34" charset="-122"/>
              <a:ea typeface="Microsoft YaHei" panose="020B0503020204020204" pitchFamily="34" charset="-122"/>
            </a:endParaRPr>
          </a:p>
          <a:p>
            <a:pPr>
              <a:lnSpc>
                <a:spcPct val="130000"/>
              </a:lnSpc>
            </a:pPr>
            <a:r>
              <a:rPr lang="zh-CN" altLang="en-US" sz="1400" b="0" i="0" dirty="0">
                <a:solidFill>
                  <a:srgbClr val="333333"/>
                </a:solidFill>
                <a:effectLst/>
                <a:latin typeface="Microsoft YaHei" panose="020B0503020204020204" pitchFamily="34" charset="-122"/>
                <a:ea typeface="Microsoft YaHei" panose="020B0503020204020204" pitchFamily="34" charset="-122"/>
              </a:rPr>
              <a:t>       在</a:t>
            </a:r>
            <a:r>
              <a:rPr lang="en-US" altLang="zh-CN" sz="1400" b="0" i="0" dirty="0">
                <a:solidFill>
                  <a:srgbClr val="333333"/>
                </a:solidFill>
                <a:effectLst/>
                <a:latin typeface="Microsoft YaHei" panose="020B0503020204020204" pitchFamily="34" charset="-122"/>
                <a:ea typeface="Microsoft YaHei" panose="020B0503020204020204" pitchFamily="34" charset="-122"/>
              </a:rPr>
              <a:t>200</a:t>
            </a:r>
            <a:r>
              <a:rPr lang="zh-CN" altLang="en-US" sz="1400" b="0" i="0" dirty="0">
                <a:solidFill>
                  <a:srgbClr val="333333"/>
                </a:solidFill>
                <a:effectLst/>
                <a:latin typeface="Microsoft YaHei" panose="020B0503020204020204" pitchFamily="34" charset="-122"/>
                <a:ea typeface="Microsoft YaHei" panose="020B0503020204020204" pitchFamily="34" charset="-122"/>
              </a:rPr>
              <a:t>名患者中，</a:t>
            </a:r>
            <a:r>
              <a:rPr lang="en-US" altLang="zh-CN" sz="1400" b="0" i="0" dirty="0">
                <a:solidFill>
                  <a:srgbClr val="333333"/>
                </a:solidFill>
                <a:effectLst/>
                <a:latin typeface="Microsoft YaHei" panose="020B0503020204020204" pitchFamily="34" charset="-122"/>
                <a:ea typeface="Microsoft YaHei" panose="020B0503020204020204" pitchFamily="34" charset="-122"/>
              </a:rPr>
              <a:t>165</a:t>
            </a:r>
            <a:r>
              <a:rPr lang="zh-CN" altLang="en-US" sz="1400" b="0" i="0" dirty="0">
                <a:solidFill>
                  <a:srgbClr val="333333"/>
                </a:solidFill>
                <a:effectLst/>
                <a:latin typeface="Microsoft YaHei" panose="020B0503020204020204" pitchFamily="34" charset="-122"/>
                <a:ea typeface="Microsoft YaHei" panose="020B0503020204020204" pitchFamily="34" charset="-122"/>
              </a:rPr>
              <a:t>名来自 </a:t>
            </a:r>
            <a:r>
              <a:rPr lang="en-US" altLang="zh-CN" sz="1400" dirty="0">
                <a:latin typeface="Arial" panose="020B0604020202020204" pitchFamily="34" charset="0"/>
                <a:ea typeface="微软雅黑" panose="020B0503020204020204" pitchFamily="34" charset="-122"/>
              </a:rPr>
              <a:t>NCKUH</a:t>
            </a:r>
            <a:r>
              <a:rPr lang="en-US" altLang="zh-CN" sz="1400" b="0" i="0" dirty="0">
                <a:solidFill>
                  <a:srgbClr val="333333"/>
                </a:solidFill>
                <a:effectLst/>
                <a:latin typeface="Microsoft YaHei" panose="020B0503020204020204" pitchFamily="34" charset="-122"/>
                <a:ea typeface="Microsoft YaHei" panose="020B0503020204020204" pitchFamily="34" charset="-122"/>
              </a:rPr>
              <a:t> </a:t>
            </a:r>
            <a:r>
              <a:rPr lang="zh-CN" altLang="en-US" sz="1400" b="0" i="0" dirty="0">
                <a:solidFill>
                  <a:srgbClr val="333333"/>
                </a:solidFill>
                <a:effectLst/>
                <a:latin typeface="Microsoft YaHei" panose="020B0503020204020204" pitchFamily="34" charset="-122"/>
                <a:ea typeface="Microsoft YaHei" panose="020B0503020204020204" pitchFamily="34" charset="-122"/>
              </a:rPr>
              <a:t>数据集，</a:t>
            </a:r>
            <a:r>
              <a:rPr lang="en-US" altLang="zh-CN" sz="1400" b="0" i="0" dirty="0">
                <a:solidFill>
                  <a:srgbClr val="333333"/>
                </a:solidFill>
                <a:effectLst/>
                <a:latin typeface="Microsoft YaHei" panose="020B0503020204020204" pitchFamily="34" charset="-122"/>
                <a:ea typeface="Microsoft YaHei" panose="020B0503020204020204" pitchFamily="34" charset="-122"/>
              </a:rPr>
              <a:t>35</a:t>
            </a:r>
            <a:r>
              <a:rPr lang="zh-CN" altLang="en-US" sz="1400" b="0" i="0" dirty="0">
                <a:solidFill>
                  <a:srgbClr val="333333"/>
                </a:solidFill>
                <a:effectLst/>
                <a:latin typeface="Microsoft YaHei" panose="020B0503020204020204" pitchFamily="34" charset="-122"/>
                <a:ea typeface="Microsoft YaHei" panose="020B0503020204020204" pitchFamily="34" charset="-122"/>
              </a:rPr>
              <a:t>名来自开放数据集。</a:t>
            </a:r>
            <a:endParaRPr lang="en-US" altLang="zh-CN" sz="1400" b="0" i="0" dirty="0">
              <a:solidFill>
                <a:srgbClr val="333333"/>
              </a:solidFill>
              <a:effectLst/>
              <a:latin typeface="Microsoft YaHei" panose="020B0503020204020204" pitchFamily="34" charset="-122"/>
              <a:ea typeface="Microsoft YaHei" panose="020B0503020204020204" pitchFamily="34" charset="-122"/>
            </a:endParaRPr>
          </a:p>
          <a:p>
            <a:pPr>
              <a:lnSpc>
                <a:spcPct val="130000"/>
              </a:lnSpc>
            </a:pPr>
            <a:r>
              <a:rPr lang="zh-CN" altLang="en-US" sz="1400" b="0" i="0" dirty="0">
                <a:solidFill>
                  <a:srgbClr val="333333"/>
                </a:solidFill>
                <a:effectLst/>
                <a:latin typeface="Microsoft YaHei" panose="020B0503020204020204" pitchFamily="34" charset="-122"/>
                <a:ea typeface="Microsoft YaHei" panose="020B0503020204020204" pitchFamily="34" charset="-122"/>
              </a:rPr>
              <a:t>       共获得了</a:t>
            </a:r>
            <a:r>
              <a:rPr lang="en-US" altLang="zh-CN" sz="1400" b="0" i="0" dirty="0">
                <a:solidFill>
                  <a:srgbClr val="333333"/>
                </a:solidFill>
                <a:effectLst/>
                <a:latin typeface="Microsoft YaHei" panose="020B0503020204020204" pitchFamily="34" charset="-122"/>
                <a:ea typeface="Microsoft YaHei" panose="020B0503020204020204" pitchFamily="34" charset="-122"/>
              </a:rPr>
              <a:t>3892</a:t>
            </a:r>
            <a:r>
              <a:rPr lang="zh-CN" altLang="en-US" sz="1400" b="0" i="0" dirty="0">
                <a:solidFill>
                  <a:srgbClr val="333333"/>
                </a:solidFill>
                <a:effectLst/>
                <a:latin typeface="Microsoft YaHei" panose="020B0503020204020204" pitchFamily="34" charset="-122"/>
                <a:ea typeface="Microsoft YaHei" panose="020B0503020204020204" pitchFamily="34" charset="-122"/>
              </a:rPr>
              <a:t>张 </a:t>
            </a:r>
            <a:r>
              <a:rPr lang="en-US" altLang="zh-CN" sz="1400" b="0" i="0" dirty="0">
                <a:solidFill>
                  <a:srgbClr val="333333"/>
                </a:solidFill>
                <a:effectLst/>
                <a:latin typeface="Microsoft YaHei" panose="020B0503020204020204" pitchFamily="34" charset="-122"/>
                <a:ea typeface="Microsoft YaHei" panose="020B0503020204020204" pitchFamily="34" charset="-122"/>
              </a:rPr>
              <a:t>pe </a:t>
            </a:r>
            <a:r>
              <a:rPr lang="zh-CN" altLang="en-US" sz="1400" b="0" i="0" dirty="0">
                <a:solidFill>
                  <a:srgbClr val="333333"/>
                </a:solidFill>
                <a:effectLst/>
                <a:latin typeface="Microsoft YaHei" panose="020B0503020204020204" pitchFamily="34" charset="-122"/>
                <a:ea typeface="Microsoft YaHei" panose="020B0503020204020204" pitchFamily="34" charset="-122"/>
              </a:rPr>
              <a:t>图像和</a:t>
            </a:r>
            <a:r>
              <a:rPr lang="en-US" altLang="zh-CN" sz="1400" b="0" i="0" dirty="0">
                <a:solidFill>
                  <a:srgbClr val="333333"/>
                </a:solidFill>
                <a:effectLst/>
                <a:latin typeface="Microsoft YaHei" panose="020B0503020204020204" pitchFamily="34" charset="-122"/>
                <a:ea typeface="Microsoft YaHei" panose="020B0503020204020204" pitchFamily="34" charset="-122"/>
              </a:rPr>
              <a:t>20211</a:t>
            </a:r>
            <a:r>
              <a:rPr lang="zh-CN" altLang="en-US" sz="1400" b="0" i="0" dirty="0">
                <a:solidFill>
                  <a:srgbClr val="333333"/>
                </a:solidFill>
                <a:effectLst/>
                <a:latin typeface="Microsoft YaHei" panose="020B0503020204020204" pitchFamily="34" charset="-122"/>
                <a:ea typeface="Microsoft YaHei" panose="020B0503020204020204" pitchFamily="34" charset="-122"/>
              </a:rPr>
              <a:t>张无 </a:t>
            </a:r>
            <a:r>
              <a:rPr lang="en-US" altLang="zh-CN" sz="1400" b="0" i="0" dirty="0">
                <a:solidFill>
                  <a:srgbClr val="333333"/>
                </a:solidFill>
                <a:effectLst/>
                <a:latin typeface="Microsoft YaHei" panose="020B0503020204020204" pitchFamily="34" charset="-122"/>
                <a:ea typeface="Microsoft YaHei" panose="020B0503020204020204" pitchFamily="34" charset="-122"/>
              </a:rPr>
              <a:t>pe </a:t>
            </a:r>
            <a:r>
              <a:rPr lang="zh-CN" altLang="en-US" sz="1400" b="0" i="0" dirty="0">
                <a:solidFill>
                  <a:srgbClr val="333333"/>
                </a:solidFill>
                <a:effectLst/>
                <a:latin typeface="Microsoft YaHei" panose="020B0503020204020204" pitchFamily="34" charset="-122"/>
                <a:ea typeface="Microsoft YaHei" panose="020B0503020204020204" pitchFamily="34" charset="-122"/>
              </a:rPr>
              <a:t>图像。</a:t>
            </a:r>
            <a:endParaRPr lang="en-US" altLang="zh-CN" sz="1400" b="0" i="0" dirty="0">
              <a:solidFill>
                <a:srgbClr val="333333"/>
              </a:solidFill>
              <a:effectLst/>
              <a:latin typeface="Microsoft YaHei" panose="020B0503020204020204" pitchFamily="34" charset="-122"/>
              <a:ea typeface="Microsoft YaHei" panose="020B0503020204020204" pitchFamily="34" charset="-122"/>
            </a:endParaRPr>
          </a:p>
          <a:p>
            <a:pPr>
              <a:lnSpc>
                <a:spcPct val="130000"/>
              </a:lnSpc>
            </a:pPr>
            <a:r>
              <a:rPr lang="zh-CN" altLang="en-US" sz="1400" dirty="0">
                <a:solidFill>
                  <a:srgbClr val="FF0000"/>
                </a:solidFill>
                <a:latin typeface="Microsoft YaHei" panose="020B0503020204020204" pitchFamily="34" charset="-122"/>
                <a:ea typeface="Microsoft YaHei" panose="020B0503020204020204" pitchFamily="34" charset="-122"/>
              </a:rPr>
              <a:t>分割：</a:t>
            </a:r>
            <a:endParaRPr lang="en-US" altLang="zh-CN" sz="1400" dirty="0">
              <a:solidFill>
                <a:srgbClr val="FF0000"/>
              </a:solidFill>
              <a:latin typeface="Microsoft YaHei" panose="020B0503020204020204" pitchFamily="34" charset="-122"/>
              <a:ea typeface="Microsoft YaHei" panose="020B0503020204020204" pitchFamily="34" charset="-122"/>
            </a:endParaRPr>
          </a:p>
          <a:p>
            <a:pPr>
              <a:lnSpc>
                <a:spcPct val="130000"/>
              </a:lnSpc>
            </a:pPr>
            <a:r>
              <a:rPr lang="zh-CN" altLang="en-US" sz="1400" dirty="0">
                <a:latin typeface="Arial" panose="020B0604020202020204" pitchFamily="34" charset="0"/>
                <a:ea typeface="微软雅黑" panose="020B0503020204020204" pitchFamily="34" charset="-122"/>
              </a:rPr>
              <a:t>网络：</a:t>
            </a:r>
            <a:r>
              <a:rPr lang="en-US" altLang="zh-CN" sz="1400" dirty="0">
                <a:latin typeface="Arial" panose="020B0604020202020204" pitchFamily="34" charset="0"/>
                <a:ea typeface="微软雅黑" panose="020B0503020204020204" pitchFamily="34" charset="-122"/>
              </a:rPr>
              <a:t>U-net</a:t>
            </a:r>
          </a:p>
          <a:p>
            <a:pPr>
              <a:lnSpc>
                <a:spcPct val="130000"/>
              </a:lnSpc>
            </a:pPr>
            <a:r>
              <a:rPr lang="zh-CN" altLang="en-US" sz="1400" dirty="0">
                <a:latin typeface="Microsoft YaHei" panose="020B0503020204020204" pitchFamily="34" charset="-122"/>
                <a:ea typeface="Microsoft YaHei" panose="020B0503020204020204" pitchFamily="34" charset="-122"/>
              </a:rPr>
              <a:t>数据集：训练数据</a:t>
            </a:r>
            <a:r>
              <a:rPr lang="en-US" altLang="zh-CN" sz="1400" dirty="0">
                <a:latin typeface="Microsoft YaHei" panose="020B0503020204020204" pitchFamily="34" charset="-122"/>
                <a:ea typeface="Microsoft YaHei" panose="020B0503020204020204" pitchFamily="34" charset="-122"/>
              </a:rPr>
              <a:t>108</a:t>
            </a:r>
            <a:r>
              <a:rPr lang="zh-CN" altLang="en-US" sz="1400" dirty="0">
                <a:latin typeface="Microsoft YaHei" panose="020B0503020204020204" pitchFamily="34" charset="-122"/>
                <a:ea typeface="Microsoft YaHei" panose="020B0503020204020204" pitchFamily="34" charset="-122"/>
              </a:rPr>
              <a:t>个病人的数据</a:t>
            </a:r>
            <a:endParaRPr lang="en-US" altLang="zh-CN" sz="14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E6C1F37C-76CE-48BF-AFBC-07A749EC1676}"/>
              </a:ext>
            </a:extLst>
          </p:cNvPr>
          <p:cNvPicPr>
            <a:picLocks noChangeAspect="1"/>
          </p:cNvPicPr>
          <p:nvPr/>
        </p:nvPicPr>
        <p:blipFill>
          <a:blip r:embed="rId5"/>
          <a:stretch>
            <a:fillRect/>
          </a:stretch>
        </p:blipFill>
        <p:spPr>
          <a:xfrm>
            <a:off x="5263091" y="2082989"/>
            <a:ext cx="4701328" cy="3817620"/>
          </a:xfrm>
          <a:prstGeom prst="rect">
            <a:avLst/>
          </a:prstGeom>
        </p:spPr>
      </p:pic>
    </p:spTree>
    <p:extLst>
      <p:ext uri="{BB962C8B-B14F-4D97-AF65-F5344CB8AC3E}">
        <p14:creationId xmlns:p14="http://schemas.microsoft.com/office/powerpoint/2010/main" val="1354616292"/>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文本框 24"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C5BC77DC-388C-4B71-9909-C907EE83C80D}"/>
              </a:ext>
            </a:extLst>
          </p:cNvPr>
          <p:cNvSpPr txBox="1"/>
          <p:nvPr>
            <p:custDataLst>
              <p:tags r:id="rId1"/>
            </p:custDataLst>
          </p:nvPr>
        </p:nvSpPr>
        <p:spPr>
          <a:xfrm>
            <a:off x="182002" y="2469555"/>
            <a:ext cx="11827994" cy="1392369"/>
          </a:xfrm>
          <a:prstGeom prst="rect">
            <a:avLst/>
          </a:prstGeom>
          <a:noFill/>
        </p:spPr>
        <p:txBody>
          <a:bodyPr wrap="square" rtlCol="0">
            <a:spAutoFit/>
          </a:bodyPr>
          <a:lstStyle>
            <a:defPPr>
              <a:defRPr lang="zh-CN"/>
            </a:defPPr>
            <a:lvl1pPr algn="ctr">
              <a:lnSpc>
                <a:spcPct val="130000"/>
              </a:lnSpc>
              <a:defRPr sz="5400">
                <a:solidFill>
                  <a:srgbClr val="255580"/>
                </a:solidFill>
                <a:latin typeface="迷你简菱心" panose="02010609000101010101" pitchFamily="49" charset="-122"/>
                <a:ea typeface="迷你简菱心" panose="02010609000101010101" pitchFamily="49" charset="-122"/>
              </a:defRPr>
            </a:lvl1pPr>
          </a:lstStyle>
          <a:p>
            <a:r>
              <a:rPr lang="zh-CN" altLang="en-US" sz="7200" dirty="0">
                <a:solidFill>
                  <a:srgbClr val="3B5F80"/>
                </a:solidFill>
              </a:rPr>
              <a:t>感谢聆听</a:t>
            </a:r>
          </a:p>
        </p:txBody>
      </p:sp>
      <p:grpSp>
        <p:nvGrpSpPr>
          <p:cNvPr id="13" name="组合 12">
            <a:extLst>
              <a:ext uri="{FF2B5EF4-FFF2-40B4-BE49-F238E27FC236}">
                <a16:creationId xmlns:a16="http://schemas.microsoft.com/office/drawing/2014/main" id="{E036E557-095B-4040-A776-92F3FD2D7A48}"/>
              </a:ext>
            </a:extLst>
          </p:cNvPr>
          <p:cNvGrpSpPr/>
          <p:nvPr/>
        </p:nvGrpSpPr>
        <p:grpSpPr>
          <a:xfrm>
            <a:off x="3816544" y="4305569"/>
            <a:ext cx="5250889" cy="382068"/>
            <a:chOff x="3548596" y="4873761"/>
            <a:chExt cx="5250889" cy="382068"/>
          </a:xfrm>
        </p:grpSpPr>
        <p:sp>
          <p:nvSpPr>
            <p:cNvPr id="5" name="PA_任意多边形 30"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4D53AA61-2C55-4524-936A-3966A3AFCEA4}"/>
                </a:ext>
              </a:extLst>
            </p:cNvPr>
            <p:cNvSpPr/>
            <p:nvPr>
              <p:custDataLst>
                <p:tags r:id="rId2"/>
              </p:custDataLst>
            </p:nvPr>
          </p:nvSpPr>
          <p:spPr>
            <a:xfrm>
              <a:off x="3548596" y="5059717"/>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rgbClr val="32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0220F"/>
                </a:solidFill>
                <a:latin typeface="Tw Cen MT" panose="020B0602020104020603" pitchFamily="34" charset="0"/>
                <a:ea typeface="微软雅黑" panose="020B0503020204020204" pitchFamily="34" charset="-122"/>
              </a:endParaRPr>
            </a:p>
          </p:txBody>
        </p:sp>
        <p:sp>
          <p:nvSpPr>
            <p:cNvPr id="6" name="PA_任意多边形 31"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E951AE31-B98C-4079-BF57-2ABB6AE94545}"/>
                </a:ext>
              </a:extLst>
            </p:cNvPr>
            <p:cNvSpPr/>
            <p:nvPr>
              <p:custDataLst>
                <p:tags r:id="rId3"/>
              </p:custDataLst>
            </p:nvPr>
          </p:nvSpPr>
          <p:spPr>
            <a:xfrm>
              <a:off x="7669932" y="5059717"/>
              <a:ext cx="1129553" cy="0"/>
            </a:xfrm>
            <a:custGeom>
              <a:avLst/>
              <a:gdLst>
                <a:gd name="connsiteX0" fmla="*/ 1129553 w 1129553"/>
                <a:gd name="connsiteY0" fmla="*/ 0 h 0"/>
                <a:gd name="connsiteX1" fmla="*/ 0 w 1129553"/>
                <a:gd name="connsiteY1" fmla="*/ 0 h 0"/>
              </a:gdLst>
              <a:ahLst/>
              <a:cxnLst>
                <a:cxn ang="0">
                  <a:pos x="connsiteX0" y="connsiteY0"/>
                </a:cxn>
                <a:cxn ang="0">
                  <a:pos x="connsiteX1" y="connsiteY1"/>
                </a:cxn>
              </a:cxnLst>
              <a:rect l="l" t="t" r="r" b="b"/>
              <a:pathLst>
                <a:path w="1129553">
                  <a:moveTo>
                    <a:pt x="1129553" y="0"/>
                  </a:moveTo>
                  <a:lnTo>
                    <a:pt x="0" y="0"/>
                  </a:lnTo>
                </a:path>
              </a:pathLst>
            </a:custGeom>
            <a:noFill/>
            <a:ln>
              <a:solidFill>
                <a:srgbClr val="32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0220F"/>
                </a:solidFill>
                <a:latin typeface="Tw Cen MT" panose="020B0602020104020603" pitchFamily="34" charset="0"/>
                <a:ea typeface="微软雅黑" panose="020B0503020204020204" pitchFamily="34" charset="-122"/>
              </a:endParaRPr>
            </a:p>
          </p:txBody>
        </p:sp>
        <p:sp>
          <p:nvSpPr>
            <p:cNvPr id="12" name="矩形: 圆角 11">
              <a:extLst>
                <a:ext uri="{FF2B5EF4-FFF2-40B4-BE49-F238E27FC236}">
                  <a16:creationId xmlns:a16="http://schemas.microsoft.com/office/drawing/2014/main" id="{D7F3319C-F12D-40BD-82A2-5F41F56ACF53}"/>
                </a:ext>
              </a:extLst>
            </p:cNvPr>
            <p:cNvSpPr/>
            <p:nvPr/>
          </p:nvSpPr>
          <p:spPr>
            <a:xfrm>
              <a:off x="4314713" y="4873761"/>
              <a:ext cx="3401042" cy="382068"/>
            </a:xfrm>
            <a:prstGeom prst="roundRect">
              <a:avLst>
                <a:gd name="adj" fmla="val 32163"/>
              </a:avLst>
            </a:prstGeom>
            <a:solidFill>
              <a:srgbClr val="335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Tw Cen MT" panose="020B0602020104020603" pitchFamily="34" charset="0"/>
                  <a:ea typeface="微软雅黑" panose="020B0503020204020204" pitchFamily="34" charset="-122"/>
                </a:rPr>
                <a:t>电子科技大学信通学院 </a:t>
              </a:r>
            </a:p>
          </p:txBody>
        </p:sp>
      </p:gr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4869" y="842574"/>
            <a:ext cx="1622260" cy="1614308"/>
          </a:xfrm>
          <a:prstGeom prst="rect">
            <a:avLst/>
          </a:prstGeom>
        </p:spPr>
      </p:pic>
    </p:spTree>
    <p:extLst>
      <p:ext uri="{BB962C8B-B14F-4D97-AF65-F5344CB8AC3E}">
        <p14:creationId xmlns:p14="http://schemas.microsoft.com/office/powerpoint/2010/main" val="1902023007"/>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4101169-1F7D-4196-92C8-9A1D81A6AA8A}"/>
              </a:ext>
            </a:extLst>
          </p:cNvPr>
          <p:cNvSpPr/>
          <p:nvPr/>
        </p:nvSpPr>
        <p:spPr>
          <a:xfrm>
            <a:off x="163286" y="1996168"/>
            <a:ext cx="5932714" cy="2865664"/>
          </a:xfrm>
          <a:prstGeom prst="rect">
            <a:avLst/>
          </a:prstGeom>
          <a:solidFill>
            <a:srgbClr val="395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D508BE2C-CC2F-4618-89E5-FEBE70DA59D9}"/>
              </a:ext>
            </a:extLst>
          </p:cNvPr>
          <p:cNvGrpSpPr/>
          <p:nvPr/>
        </p:nvGrpSpPr>
        <p:grpSpPr>
          <a:xfrm>
            <a:off x="1194146" y="1632729"/>
            <a:ext cx="3584652" cy="3592542"/>
            <a:chOff x="3437020" y="1033173"/>
            <a:chExt cx="863676" cy="865577"/>
          </a:xfrm>
        </p:grpSpPr>
        <p:sp>
          <p:nvSpPr>
            <p:cNvPr id="4" name="椭圆 18">
              <a:extLst>
                <a:ext uri="{FF2B5EF4-FFF2-40B4-BE49-F238E27FC236}">
                  <a16:creationId xmlns:a16="http://schemas.microsoft.com/office/drawing/2014/main" id="{7C5F8C5F-C017-4C17-A267-3E961D8753C2}"/>
                </a:ext>
              </a:extLst>
            </p:cNvPr>
            <p:cNvSpPr>
              <a:spLocks noChangeArrowheads="1"/>
            </p:cNvSpPr>
            <p:nvPr/>
          </p:nvSpPr>
          <p:spPr bwMode="auto">
            <a:xfrm>
              <a:off x="3437020" y="1033173"/>
              <a:ext cx="863676" cy="865577"/>
            </a:xfrm>
            <a:prstGeom prst="ellipse">
              <a:avLst/>
            </a:prstGeom>
            <a:solidFill>
              <a:srgbClr val="395E7F"/>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457189">
                <a:spcBef>
                  <a:spcPct val="0"/>
                </a:spcBef>
                <a:buNone/>
              </a:pPr>
              <a:endParaRPr lang="zh-CN" altLang="zh-CN" sz="2400">
                <a:solidFill>
                  <a:srgbClr val="FFFFFF"/>
                </a:solidFill>
                <a:sym typeface="微软雅黑" panose="020B0503020204020204" pitchFamily="34" charset="-122"/>
              </a:endParaRPr>
            </a:p>
          </p:txBody>
        </p:sp>
        <p:pic>
          <p:nvPicPr>
            <p:cNvPr id="5" name="图片 4">
              <a:extLst>
                <a:ext uri="{FF2B5EF4-FFF2-40B4-BE49-F238E27FC236}">
                  <a16:creationId xmlns:a16="http://schemas.microsoft.com/office/drawing/2014/main" id="{F27CD83A-20FA-4EF3-854C-6E64B396F518}"/>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587275" y="1169757"/>
              <a:ext cx="552644" cy="566109"/>
            </a:xfrm>
            <a:prstGeom prst="rect">
              <a:avLst/>
            </a:prstGeom>
          </p:spPr>
        </p:pic>
      </p:grpSp>
      <p:sp>
        <p:nvSpPr>
          <p:cNvPr id="6" name="文本框 5">
            <a:extLst>
              <a:ext uri="{FF2B5EF4-FFF2-40B4-BE49-F238E27FC236}">
                <a16:creationId xmlns:a16="http://schemas.microsoft.com/office/drawing/2014/main" id="{BD8B3B33-C4A9-49CC-AA8E-BC94486787CC}"/>
              </a:ext>
            </a:extLst>
          </p:cNvPr>
          <p:cNvSpPr txBox="1"/>
          <p:nvPr/>
        </p:nvSpPr>
        <p:spPr>
          <a:xfrm>
            <a:off x="6090652" y="2022122"/>
            <a:ext cx="5932714" cy="2148922"/>
          </a:xfrm>
          <a:prstGeom prst="rect">
            <a:avLst/>
          </a:prstGeom>
          <a:noFill/>
        </p:spPr>
        <p:txBody>
          <a:bodyPr wrap="square" rtlCol="0">
            <a:spAutoFit/>
          </a:bodyPr>
          <a:lstStyle/>
          <a:p>
            <a:pPr algn="ctr">
              <a:lnSpc>
                <a:spcPct val="130000"/>
              </a:lnSpc>
            </a:pPr>
            <a:r>
              <a:rPr lang="zh-CN" altLang="en-US" sz="5400" dirty="0">
                <a:solidFill>
                  <a:srgbClr val="395E7F"/>
                </a:solidFill>
                <a:latin typeface="迷你简菱心" panose="02010609000101010101" pitchFamily="49" charset="-122"/>
                <a:ea typeface="迷你简菱心" panose="02010609000101010101" pitchFamily="49" charset="-122"/>
              </a:rPr>
              <a:t>第一部分</a:t>
            </a:r>
            <a:endParaRPr lang="en-US" altLang="zh-CN" sz="5400" dirty="0">
              <a:solidFill>
                <a:srgbClr val="395E7F"/>
              </a:solidFill>
              <a:latin typeface="迷你简菱心" panose="02010609000101010101" pitchFamily="49" charset="-122"/>
              <a:ea typeface="迷你简菱心" panose="02010609000101010101" pitchFamily="49" charset="-122"/>
            </a:endParaRPr>
          </a:p>
          <a:p>
            <a:pPr algn="ctr">
              <a:lnSpc>
                <a:spcPct val="130000"/>
              </a:lnSpc>
            </a:pPr>
            <a:r>
              <a:rPr lang="zh-CN" altLang="en-US" sz="5400" dirty="0">
                <a:solidFill>
                  <a:srgbClr val="395E7F"/>
                </a:solidFill>
                <a:latin typeface="迷你简菱心" panose="02010609000101010101" pitchFamily="49" charset="-122"/>
                <a:ea typeface="迷你简菱心" panose="02010609000101010101" pitchFamily="49" charset="-122"/>
              </a:rPr>
              <a:t>肺叶分割</a:t>
            </a:r>
          </a:p>
        </p:txBody>
      </p:sp>
    </p:spTree>
    <p:extLst>
      <p:ext uri="{BB962C8B-B14F-4D97-AF65-F5344CB8AC3E}">
        <p14:creationId xmlns:p14="http://schemas.microsoft.com/office/powerpoint/2010/main" val="672997438"/>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30">
            <a:extLst>
              <a:ext uri="{FF2B5EF4-FFF2-40B4-BE49-F238E27FC236}">
                <a16:creationId xmlns:a16="http://schemas.microsoft.com/office/drawing/2014/main" id="{9DF45B23-B763-42E4-8E9E-593573844FD6}"/>
              </a:ext>
            </a:extLst>
          </p:cNvPr>
          <p:cNvSpPr>
            <a:spLocks noChangeArrowheads="1"/>
          </p:cNvSpPr>
          <p:nvPr/>
        </p:nvSpPr>
        <p:spPr bwMode="auto">
          <a:xfrm>
            <a:off x="934587" y="322124"/>
            <a:ext cx="4065203" cy="49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457189">
              <a:spcBef>
                <a:spcPct val="0"/>
              </a:spcBef>
              <a:buNone/>
            </a:pPr>
            <a:r>
              <a:rPr lang="zh-CN" altLang="en-US" sz="2400" dirty="0">
                <a:solidFill>
                  <a:srgbClr val="325B7F"/>
                </a:solidFill>
                <a:latin typeface="迷你简菱心" panose="02010609000101010101" pitchFamily="49" charset="-122"/>
                <a:ea typeface="迷你简菱心" panose="02010609000101010101" pitchFamily="49" charset="-122"/>
                <a:sym typeface="微软雅黑" panose="020B0503020204020204" pitchFamily="34" charset="-122"/>
              </a:rPr>
              <a:t>肺叶分割</a:t>
            </a:r>
          </a:p>
        </p:txBody>
      </p:sp>
      <p:grpSp>
        <p:nvGrpSpPr>
          <p:cNvPr id="9" name="组合 8">
            <a:extLst>
              <a:ext uri="{FF2B5EF4-FFF2-40B4-BE49-F238E27FC236}">
                <a16:creationId xmlns:a16="http://schemas.microsoft.com/office/drawing/2014/main" id="{706B1516-F77E-4D15-8886-4EAE6E96C81E}"/>
              </a:ext>
            </a:extLst>
          </p:cNvPr>
          <p:cNvGrpSpPr/>
          <p:nvPr/>
        </p:nvGrpSpPr>
        <p:grpSpPr>
          <a:xfrm>
            <a:off x="451502" y="346319"/>
            <a:ext cx="467216" cy="468245"/>
            <a:chOff x="3437020" y="2074814"/>
            <a:chExt cx="863676" cy="865577"/>
          </a:xfrm>
        </p:grpSpPr>
        <p:sp>
          <p:nvSpPr>
            <p:cNvPr id="10" name="椭圆 19">
              <a:extLst>
                <a:ext uri="{FF2B5EF4-FFF2-40B4-BE49-F238E27FC236}">
                  <a16:creationId xmlns:a16="http://schemas.microsoft.com/office/drawing/2014/main" id="{744EA4C9-5A59-4E2F-8F96-985B3159F1FE}"/>
                </a:ext>
              </a:extLst>
            </p:cNvPr>
            <p:cNvSpPr>
              <a:spLocks noChangeArrowheads="1"/>
            </p:cNvSpPr>
            <p:nvPr/>
          </p:nvSpPr>
          <p:spPr bwMode="auto">
            <a:xfrm>
              <a:off x="3437020" y="2074814"/>
              <a:ext cx="863676" cy="865577"/>
            </a:xfrm>
            <a:prstGeom prst="ellipse">
              <a:avLst/>
            </a:prstGeom>
            <a:solidFill>
              <a:srgbClr val="255580"/>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457189">
                <a:spcBef>
                  <a:spcPct val="0"/>
                </a:spcBef>
                <a:buNone/>
              </a:pPr>
              <a:endParaRPr lang="zh-CN" altLang="zh-CN" sz="2400">
                <a:solidFill>
                  <a:srgbClr val="FFFFFF"/>
                </a:solidFill>
                <a:sym typeface="微软雅黑" panose="020B0503020204020204" pitchFamily="34" charset="-122"/>
              </a:endParaRPr>
            </a:p>
          </p:txBody>
        </p:sp>
        <p:pic>
          <p:nvPicPr>
            <p:cNvPr id="11" name="图片 10">
              <a:extLst>
                <a:ext uri="{FF2B5EF4-FFF2-40B4-BE49-F238E27FC236}">
                  <a16:creationId xmlns:a16="http://schemas.microsoft.com/office/drawing/2014/main" id="{EF8EA5AB-3F78-4A62-92F8-09DE945CA681}"/>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81078" y="256366"/>
            <a:ext cx="1312291" cy="1305858"/>
          </a:xfrm>
          <a:prstGeom prst="rect">
            <a:avLst/>
          </a:prstGeom>
        </p:spPr>
      </p:pic>
      <p:sp>
        <p:nvSpPr>
          <p:cNvPr id="21" name="文本框 4">
            <a:extLst>
              <a:ext uri="{FF2B5EF4-FFF2-40B4-BE49-F238E27FC236}">
                <a16:creationId xmlns:a16="http://schemas.microsoft.com/office/drawing/2014/main" id="{B3E9B965-8156-4E37-8EE6-E5F5442047AF}"/>
              </a:ext>
            </a:extLst>
          </p:cNvPr>
          <p:cNvSpPr txBox="1">
            <a:spLocks noChangeArrowheads="1"/>
          </p:cNvSpPr>
          <p:nvPr/>
        </p:nvSpPr>
        <p:spPr bwMode="auto">
          <a:xfrm>
            <a:off x="685110" y="1157425"/>
            <a:ext cx="98124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dirty="0">
                <a:solidFill>
                  <a:schemeClr val="tx1">
                    <a:lumMod val="75000"/>
                    <a:lumOff val="25000"/>
                  </a:schemeClr>
                </a:solidFill>
                <a:latin typeface="+mn-ea"/>
                <a:ea typeface="+mn-ea"/>
              </a:rPr>
              <a:t>网络： </a:t>
            </a:r>
            <a:r>
              <a:rPr lang="en-US" altLang="zh-CN" dirty="0"/>
              <a:t>U-net</a:t>
            </a:r>
            <a:r>
              <a:rPr lang="zh-CN" altLang="en-US" dirty="0"/>
              <a:t>（</a:t>
            </a:r>
            <a:r>
              <a:rPr lang="en-US" altLang="zh-CN" dirty="0"/>
              <a:t>R231</a:t>
            </a:r>
            <a:r>
              <a:rPr lang="zh-CN" altLang="en-US" dirty="0"/>
              <a:t>）该模型在覆盖范围广泛的视觉变异性的庞大而多样的数据集上进行了训练。该模型对单个切片进行分割，分别提取左，右肺，气袋，肿瘤和积液。气管将不包括在肺分割中。</a:t>
            </a:r>
            <a:endParaRPr lang="en-US" altLang="zh-CN" dirty="0"/>
          </a:p>
        </p:txBody>
      </p:sp>
      <p:pic>
        <p:nvPicPr>
          <p:cNvPr id="20" name="图片 19">
            <a:extLst>
              <a:ext uri="{FF2B5EF4-FFF2-40B4-BE49-F238E27FC236}">
                <a16:creationId xmlns:a16="http://schemas.microsoft.com/office/drawing/2014/main" id="{9F2ECEF9-7B5D-487D-BFEB-6004761E5F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699" y="2045289"/>
            <a:ext cx="10591800" cy="2505075"/>
          </a:xfrm>
          <a:prstGeom prst="rect">
            <a:avLst/>
          </a:prstGeom>
        </p:spPr>
      </p:pic>
    </p:spTree>
    <p:extLst>
      <p:ext uri="{BB962C8B-B14F-4D97-AF65-F5344CB8AC3E}">
        <p14:creationId xmlns:p14="http://schemas.microsoft.com/office/powerpoint/2010/main" val="3093569043"/>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30">
            <a:extLst>
              <a:ext uri="{FF2B5EF4-FFF2-40B4-BE49-F238E27FC236}">
                <a16:creationId xmlns:a16="http://schemas.microsoft.com/office/drawing/2014/main" id="{9DF45B23-B763-42E4-8E9E-593573844FD6}"/>
              </a:ext>
            </a:extLst>
          </p:cNvPr>
          <p:cNvSpPr>
            <a:spLocks noChangeArrowheads="1"/>
          </p:cNvSpPr>
          <p:nvPr/>
        </p:nvSpPr>
        <p:spPr bwMode="auto">
          <a:xfrm>
            <a:off x="934587" y="322124"/>
            <a:ext cx="4065203" cy="49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457189">
              <a:spcBef>
                <a:spcPct val="0"/>
              </a:spcBef>
              <a:buNone/>
            </a:pPr>
            <a:r>
              <a:rPr lang="zh-CN" altLang="en-US" sz="2400" dirty="0">
                <a:solidFill>
                  <a:srgbClr val="325B7F"/>
                </a:solidFill>
                <a:latin typeface="迷你简菱心" panose="02010609000101010101" pitchFamily="49" charset="-122"/>
                <a:ea typeface="迷你简菱心" panose="02010609000101010101" pitchFamily="49" charset="-122"/>
                <a:sym typeface="微软雅黑" panose="020B0503020204020204" pitchFamily="34" charset="-122"/>
              </a:rPr>
              <a:t>肺叶分割</a:t>
            </a:r>
          </a:p>
        </p:txBody>
      </p:sp>
      <p:grpSp>
        <p:nvGrpSpPr>
          <p:cNvPr id="9" name="组合 8">
            <a:extLst>
              <a:ext uri="{FF2B5EF4-FFF2-40B4-BE49-F238E27FC236}">
                <a16:creationId xmlns:a16="http://schemas.microsoft.com/office/drawing/2014/main" id="{706B1516-F77E-4D15-8886-4EAE6E96C81E}"/>
              </a:ext>
            </a:extLst>
          </p:cNvPr>
          <p:cNvGrpSpPr/>
          <p:nvPr/>
        </p:nvGrpSpPr>
        <p:grpSpPr>
          <a:xfrm>
            <a:off x="451502" y="346319"/>
            <a:ext cx="467216" cy="468245"/>
            <a:chOff x="3437020" y="2074814"/>
            <a:chExt cx="863676" cy="865577"/>
          </a:xfrm>
        </p:grpSpPr>
        <p:sp>
          <p:nvSpPr>
            <p:cNvPr id="10" name="椭圆 19">
              <a:extLst>
                <a:ext uri="{FF2B5EF4-FFF2-40B4-BE49-F238E27FC236}">
                  <a16:creationId xmlns:a16="http://schemas.microsoft.com/office/drawing/2014/main" id="{744EA4C9-5A59-4E2F-8F96-985B3159F1FE}"/>
                </a:ext>
              </a:extLst>
            </p:cNvPr>
            <p:cNvSpPr>
              <a:spLocks noChangeArrowheads="1"/>
            </p:cNvSpPr>
            <p:nvPr/>
          </p:nvSpPr>
          <p:spPr bwMode="auto">
            <a:xfrm>
              <a:off x="3437020" y="2074814"/>
              <a:ext cx="863676" cy="865577"/>
            </a:xfrm>
            <a:prstGeom prst="ellipse">
              <a:avLst/>
            </a:prstGeom>
            <a:solidFill>
              <a:srgbClr val="255580"/>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457189">
                <a:spcBef>
                  <a:spcPct val="0"/>
                </a:spcBef>
                <a:buNone/>
              </a:pPr>
              <a:endParaRPr lang="zh-CN" altLang="zh-CN" sz="2400">
                <a:solidFill>
                  <a:srgbClr val="FFFFFF"/>
                </a:solidFill>
                <a:sym typeface="微软雅黑" panose="020B0503020204020204" pitchFamily="34" charset="-122"/>
              </a:endParaRPr>
            </a:p>
          </p:txBody>
        </p:sp>
        <p:pic>
          <p:nvPicPr>
            <p:cNvPr id="11" name="图片 10">
              <a:extLst>
                <a:ext uri="{FF2B5EF4-FFF2-40B4-BE49-F238E27FC236}">
                  <a16:creationId xmlns:a16="http://schemas.microsoft.com/office/drawing/2014/main" id="{EF8EA5AB-3F78-4A62-92F8-09DE945CA681}"/>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81078" y="256366"/>
            <a:ext cx="1312291" cy="1305858"/>
          </a:xfrm>
          <a:prstGeom prst="rect">
            <a:avLst/>
          </a:prstGeom>
        </p:spPr>
      </p:pic>
      <p:pic>
        <p:nvPicPr>
          <p:cNvPr id="7" name="图片 6">
            <a:extLst>
              <a:ext uri="{FF2B5EF4-FFF2-40B4-BE49-F238E27FC236}">
                <a16:creationId xmlns:a16="http://schemas.microsoft.com/office/drawing/2014/main" id="{A5DABE8B-CC31-45C2-861E-668AF6E54C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9331" y="1229308"/>
            <a:ext cx="8466179" cy="4052057"/>
          </a:xfrm>
          <a:prstGeom prst="rect">
            <a:avLst/>
          </a:prstGeom>
        </p:spPr>
      </p:pic>
    </p:spTree>
    <p:extLst>
      <p:ext uri="{BB962C8B-B14F-4D97-AF65-F5344CB8AC3E}">
        <p14:creationId xmlns:p14="http://schemas.microsoft.com/office/powerpoint/2010/main" val="313236933"/>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30">
            <a:extLst>
              <a:ext uri="{FF2B5EF4-FFF2-40B4-BE49-F238E27FC236}">
                <a16:creationId xmlns:a16="http://schemas.microsoft.com/office/drawing/2014/main" id="{9DF45B23-B763-42E4-8E9E-593573844FD6}"/>
              </a:ext>
            </a:extLst>
          </p:cNvPr>
          <p:cNvSpPr>
            <a:spLocks noChangeArrowheads="1"/>
          </p:cNvSpPr>
          <p:nvPr/>
        </p:nvSpPr>
        <p:spPr bwMode="auto">
          <a:xfrm>
            <a:off x="934587" y="322124"/>
            <a:ext cx="4065203" cy="49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457189">
              <a:spcBef>
                <a:spcPct val="0"/>
              </a:spcBef>
              <a:buNone/>
            </a:pPr>
            <a:r>
              <a:rPr lang="zh-CN" altLang="en-US" sz="2400" dirty="0">
                <a:solidFill>
                  <a:srgbClr val="325B7F"/>
                </a:solidFill>
                <a:latin typeface="迷你简菱心" panose="02010609000101010101" pitchFamily="49" charset="-122"/>
                <a:ea typeface="迷你简菱心" panose="02010609000101010101" pitchFamily="49" charset="-122"/>
                <a:sym typeface="微软雅黑" panose="020B0503020204020204" pitchFamily="34" charset="-122"/>
              </a:rPr>
              <a:t>肺叶分割</a:t>
            </a:r>
          </a:p>
        </p:txBody>
      </p:sp>
      <p:grpSp>
        <p:nvGrpSpPr>
          <p:cNvPr id="9" name="组合 8">
            <a:extLst>
              <a:ext uri="{FF2B5EF4-FFF2-40B4-BE49-F238E27FC236}">
                <a16:creationId xmlns:a16="http://schemas.microsoft.com/office/drawing/2014/main" id="{706B1516-F77E-4D15-8886-4EAE6E96C81E}"/>
              </a:ext>
            </a:extLst>
          </p:cNvPr>
          <p:cNvGrpSpPr/>
          <p:nvPr/>
        </p:nvGrpSpPr>
        <p:grpSpPr>
          <a:xfrm>
            <a:off x="451502" y="346319"/>
            <a:ext cx="467216" cy="468245"/>
            <a:chOff x="3437020" y="2074814"/>
            <a:chExt cx="863676" cy="865577"/>
          </a:xfrm>
        </p:grpSpPr>
        <p:sp>
          <p:nvSpPr>
            <p:cNvPr id="10" name="椭圆 19">
              <a:extLst>
                <a:ext uri="{FF2B5EF4-FFF2-40B4-BE49-F238E27FC236}">
                  <a16:creationId xmlns:a16="http://schemas.microsoft.com/office/drawing/2014/main" id="{744EA4C9-5A59-4E2F-8F96-985B3159F1FE}"/>
                </a:ext>
              </a:extLst>
            </p:cNvPr>
            <p:cNvSpPr>
              <a:spLocks noChangeArrowheads="1"/>
            </p:cNvSpPr>
            <p:nvPr/>
          </p:nvSpPr>
          <p:spPr bwMode="auto">
            <a:xfrm>
              <a:off x="3437020" y="2074814"/>
              <a:ext cx="863676" cy="865577"/>
            </a:xfrm>
            <a:prstGeom prst="ellipse">
              <a:avLst/>
            </a:prstGeom>
            <a:solidFill>
              <a:srgbClr val="255580"/>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457189">
                <a:spcBef>
                  <a:spcPct val="0"/>
                </a:spcBef>
                <a:buNone/>
              </a:pPr>
              <a:endParaRPr lang="zh-CN" altLang="zh-CN" sz="2400">
                <a:solidFill>
                  <a:srgbClr val="FFFFFF"/>
                </a:solidFill>
                <a:sym typeface="微软雅黑" panose="020B0503020204020204" pitchFamily="34" charset="-122"/>
              </a:endParaRPr>
            </a:p>
          </p:txBody>
        </p:sp>
        <p:pic>
          <p:nvPicPr>
            <p:cNvPr id="11" name="图片 10">
              <a:extLst>
                <a:ext uri="{FF2B5EF4-FFF2-40B4-BE49-F238E27FC236}">
                  <a16:creationId xmlns:a16="http://schemas.microsoft.com/office/drawing/2014/main" id="{EF8EA5AB-3F78-4A62-92F8-09DE945CA681}"/>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15" name="文本框 4">
            <a:extLst>
              <a:ext uri="{FF2B5EF4-FFF2-40B4-BE49-F238E27FC236}">
                <a16:creationId xmlns:a16="http://schemas.microsoft.com/office/drawing/2014/main" id="{4F4EF6CC-6B47-4618-BA09-9E54866D4F33}"/>
              </a:ext>
            </a:extLst>
          </p:cNvPr>
          <p:cNvSpPr txBox="1">
            <a:spLocks noChangeArrowheads="1"/>
          </p:cNvSpPr>
          <p:nvPr/>
        </p:nvSpPr>
        <p:spPr bwMode="auto">
          <a:xfrm>
            <a:off x="558383" y="1227191"/>
            <a:ext cx="830849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dirty="0">
                <a:solidFill>
                  <a:schemeClr val="tx1">
                    <a:lumMod val="75000"/>
                    <a:lumOff val="25000"/>
                  </a:schemeClr>
                </a:solidFill>
                <a:latin typeface="+mn-ea"/>
                <a:ea typeface="+mn-ea"/>
              </a:rPr>
              <a:t>数据</a:t>
            </a:r>
            <a:r>
              <a:rPr lang="en-US" altLang="zh-CN" dirty="0">
                <a:solidFill>
                  <a:schemeClr val="tx1">
                    <a:lumMod val="75000"/>
                    <a:lumOff val="25000"/>
                  </a:schemeClr>
                </a:solidFill>
                <a:latin typeface="+mn-ea"/>
                <a:ea typeface="+mn-ea"/>
              </a:rPr>
              <a:t>1</a:t>
            </a:r>
            <a:r>
              <a:rPr lang="zh-CN" altLang="en-US" dirty="0">
                <a:solidFill>
                  <a:schemeClr val="tx1">
                    <a:lumMod val="75000"/>
                    <a:lumOff val="25000"/>
                  </a:schemeClr>
                </a:solidFill>
                <a:latin typeface="+mn-ea"/>
                <a:ea typeface="+mn-ea"/>
              </a:rPr>
              <a:t>： </a:t>
            </a:r>
            <a:r>
              <a:rPr lang="en-US" altLang="zh-CN" dirty="0">
                <a:solidFill>
                  <a:schemeClr val="tx1">
                    <a:lumMod val="75000"/>
                    <a:lumOff val="25000"/>
                  </a:schemeClr>
                </a:solidFill>
                <a:latin typeface="+mn-ea"/>
                <a:ea typeface="+mn-ea"/>
              </a:rPr>
              <a:t>BAO_MING_SEN_0008291211     512</a:t>
            </a:r>
            <a:r>
              <a:rPr lang="zh-CN" altLang="en-US" dirty="0">
                <a:solidFill>
                  <a:schemeClr val="tx1">
                    <a:lumMod val="75000"/>
                    <a:lumOff val="25000"/>
                  </a:schemeClr>
                </a:solidFill>
                <a:latin typeface="+mn-ea"/>
                <a:ea typeface="+mn-ea"/>
              </a:rPr>
              <a:t>*</a:t>
            </a:r>
            <a:r>
              <a:rPr lang="en-US" altLang="zh-CN" dirty="0">
                <a:solidFill>
                  <a:schemeClr val="tx1">
                    <a:lumMod val="75000"/>
                    <a:lumOff val="25000"/>
                  </a:schemeClr>
                </a:solidFill>
                <a:latin typeface="+mn-ea"/>
                <a:ea typeface="+mn-ea"/>
              </a:rPr>
              <a:t>512</a:t>
            </a:r>
            <a:r>
              <a:rPr lang="zh-CN" altLang="en-US" dirty="0">
                <a:solidFill>
                  <a:schemeClr val="tx1">
                    <a:lumMod val="75000"/>
                    <a:lumOff val="25000"/>
                  </a:schemeClr>
                </a:solidFill>
                <a:latin typeface="+mn-ea"/>
                <a:ea typeface="+mn-ea"/>
              </a:rPr>
              <a:t>*</a:t>
            </a:r>
            <a:r>
              <a:rPr lang="en-US" altLang="zh-CN" dirty="0">
                <a:solidFill>
                  <a:schemeClr val="tx1">
                    <a:lumMod val="75000"/>
                    <a:lumOff val="25000"/>
                  </a:schemeClr>
                </a:solidFill>
                <a:latin typeface="+mn-ea"/>
                <a:ea typeface="+mn-ea"/>
              </a:rPr>
              <a:t>498</a:t>
            </a:r>
            <a:endParaRPr lang="zh-CN" altLang="en-US" dirty="0">
              <a:solidFill>
                <a:schemeClr val="tx1">
                  <a:lumMod val="75000"/>
                  <a:lumOff val="25000"/>
                </a:schemeClr>
              </a:solidFill>
              <a:latin typeface="+mn-ea"/>
              <a:ea typeface="+mn-ea"/>
              <a:sym typeface="Arial" panose="020B0604020202020204" pitchFamily="34"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81078" y="256366"/>
            <a:ext cx="1312291" cy="1305858"/>
          </a:xfrm>
          <a:prstGeom prst="rect">
            <a:avLst/>
          </a:prstGeom>
        </p:spPr>
      </p:pic>
      <p:sp>
        <p:nvSpPr>
          <p:cNvPr id="12" name="文本框 4">
            <a:extLst>
              <a:ext uri="{FF2B5EF4-FFF2-40B4-BE49-F238E27FC236}">
                <a16:creationId xmlns:a16="http://schemas.microsoft.com/office/drawing/2014/main" id="{3D9DB5A2-5F9A-4E15-A588-5228E7140F7A}"/>
              </a:ext>
            </a:extLst>
          </p:cNvPr>
          <p:cNvSpPr txBox="1">
            <a:spLocks noChangeArrowheads="1"/>
          </p:cNvSpPr>
          <p:nvPr/>
        </p:nvSpPr>
        <p:spPr bwMode="auto">
          <a:xfrm>
            <a:off x="558383" y="1648245"/>
            <a:ext cx="4635500"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dirty="0">
                <a:solidFill>
                  <a:schemeClr val="tx1">
                    <a:lumMod val="75000"/>
                    <a:lumOff val="25000"/>
                  </a:schemeClr>
                </a:solidFill>
                <a:latin typeface="+mn-ea"/>
                <a:ea typeface="+mn-ea"/>
              </a:rPr>
              <a:t>结果：</a:t>
            </a:r>
            <a:endParaRPr lang="zh-CN" altLang="en-US" dirty="0">
              <a:solidFill>
                <a:schemeClr val="tx1">
                  <a:lumMod val="75000"/>
                  <a:lumOff val="25000"/>
                </a:schemeClr>
              </a:solidFill>
              <a:latin typeface="+mn-ea"/>
              <a:ea typeface="+mn-ea"/>
              <a:sym typeface="Arial" panose="020B0604020202020204" pitchFamily="34" charset="0"/>
            </a:endParaRPr>
          </a:p>
        </p:txBody>
      </p:sp>
      <p:pic>
        <p:nvPicPr>
          <p:cNvPr id="4" name="图片 3">
            <a:extLst>
              <a:ext uri="{FF2B5EF4-FFF2-40B4-BE49-F238E27FC236}">
                <a16:creationId xmlns:a16="http://schemas.microsoft.com/office/drawing/2014/main" id="{2E629585-D0C9-488F-A41F-DEEED62AE3E4}"/>
              </a:ext>
            </a:extLst>
          </p:cNvPr>
          <p:cNvPicPr>
            <a:picLocks noChangeAspect="1"/>
          </p:cNvPicPr>
          <p:nvPr/>
        </p:nvPicPr>
        <p:blipFill rotWithShape="1">
          <a:blip r:embed="rId5"/>
          <a:srcRect l="59032" t="52070"/>
          <a:stretch/>
        </p:blipFill>
        <p:spPr>
          <a:xfrm>
            <a:off x="8045482" y="2247394"/>
            <a:ext cx="3588141" cy="2868884"/>
          </a:xfrm>
          <a:prstGeom prst="rect">
            <a:avLst/>
          </a:prstGeom>
        </p:spPr>
      </p:pic>
      <p:sp>
        <p:nvSpPr>
          <p:cNvPr id="13" name="文本框 12">
            <a:extLst>
              <a:ext uri="{FF2B5EF4-FFF2-40B4-BE49-F238E27FC236}">
                <a16:creationId xmlns:a16="http://schemas.microsoft.com/office/drawing/2014/main" id="{E1B332B1-137C-48B1-B945-3A512C167B0D}"/>
              </a:ext>
            </a:extLst>
          </p:cNvPr>
          <p:cNvSpPr txBox="1"/>
          <p:nvPr/>
        </p:nvSpPr>
        <p:spPr>
          <a:xfrm>
            <a:off x="1508815" y="1743575"/>
            <a:ext cx="1208722" cy="367546"/>
          </a:xfrm>
          <a:prstGeom prst="rect">
            <a:avLst/>
          </a:prstGeom>
          <a:noFill/>
        </p:spPr>
        <p:txBody>
          <a:bodyPr wrap="square">
            <a:spAutoFit/>
          </a:bodyPr>
          <a:lstStyle/>
          <a:p>
            <a:r>
              <a:rPr lang="zh-CN" altLang="en-US" b="0" i="0" dirty="0">
                <a:solidFill>
                  <a:srgbClr val="333333"/>
                </a:solidFill>
                <a:effectLst/>
                <a:latin typeface="PingFang SC"/>
              </a:rPr>
              <a:t>横断面</a:t>
            </a:r>
            <a:endParaRPr lang="zh-CN" altLang="en-US" dirty="0"/>
          </a:p>
        </p:txBody>
      </p:sp>
      <p:sp>
        <p:nvSpPr>
          <p:cNvPr id="14" name="文本框 13">
            <a:extLst>
              <a:ext uri="{FF2B5EF4-FFF2-40B4-BE49-F238E27FC236}">
                <a16:creationId xmlns:a16="http://schemas.microsoft.com/office/drawing/2014/main" id="{94FADEF5-1B2B-4B89-AE9E-E1E499BCCE60}"/>
              </a:ext>
            </a:extLst>
          </p:cNvPr>
          <p:cNvSpPr txBox="1"/>
          <p:nvPr/>
        </p:nvSpPr>
        <p:spPr>
          <a:xfrm>
            <a:off x="9151826" y="1739607"/>
            <a:ext cx="1063680" cy="367546"/>
          </a:xfrm>
          <a:prstGeom prst="rect">
            <a:avLst/>
          </a:prstGeom>
          <a:noFill/>
        </p:spPr>
        <p:txBody>
          <a:bodyPr wrap="square">
            <a:spAutoFit/>
          </a:bodyPr>
          <a:lstStyle/>
          <a:p>
            <a:r>
              <a:rPr lang="zh-CN" altLang="en-US" b="0" i="0" dirty="0">
                <a:solidFill>
                  <a:srgbClr val="333333"/>
                </a:solidFill>
                <a:effectLst/>
                <a:latin typeface="PingFang SC"/>
              </a:rPr>
              <a:t>冠状面</a:t>
            </a:r>
            <a:endParaRPr lang="zh-CN" altLang="en-US" dirty="0"/>
          </a:p>
        </p:txBody>
      </p:sp>
      <p:sp>
        <p:nvSpPr>
          <p:cNvPr id="16" name="文本框 15">
            <a:extLst>
              <a:ext uri="{FF2B5EF4-FFF2-40B4-BE49-F238E27FC236}">
                <a16:creationId xmlns:a16="http://schemas.microsoft.com/office/drawing/2014/main" id="{B8FD08BE-51BF-408D-BAC3-2F4F98EBDCE1}"/>
              </a:ext>
            </a:extLst>
          </p:cNvPr>
          <p:cNvSpPr txBox="1"/>
          <p:nvPr/>
        </p:nvSpPr>
        <p:spPr>
          <a:xfrm>
            <a:off x="5193883" y="1743575"/>
            <a:ext cx="1063680" cy="367546"/>
          </a:xfrm>
          <a:prstGeom prst="rect">
            <a:avLst/>
          </a:prstGeom>
          <a:noFill/>
        </p:spPr>
        <p:txBody>
          <a:bodyPr wrap="square">
            <a:spAutoFit/>
          </a:bodyPr>
          <a:lstStyle/>
          <a:p>
            <a:r>
              <a:rPr lang="zh-CN" altLang="en-US" b="0" i="0" dirty="0">
                <a:solidFill>
                  <a:srgbClr val="333333"/>
                </a:solidFill>
                <a:effectLst/>
                <a:latin typeface="PingFang SC"/>
              </a:rPr>
              <a:t>矢状面</a:t>
            </a:r>
            <a:endParaRPr lang="zh-CN" altLang="en-US" dirty="0"/>
          </a:p>
        </p:txBody>
      </p:sp>
      <p:pic>
        <p:nvPicPr>
          <p:cNvPr id="17" name="图片 16">
            <a:extLst>
              <a:ext uri="{FF2B5EF4-FFF2-40B4-BE49-F238E27FC236}">
                <a16:creationId xmlns:a16="http://schemas.microsoft.com/office/drawing/2014/main" id="{5E1D7AB8-8674-438A-89AD-746BD89ECCA8}"/>
              </a:ext>
            </a:extLst>
          </p:cNvPr>
          <p:cNvPicPr>
            <a:picLocks noChangeAspect="1"/>
          </p:cNvPicPr>
          <p:nvPr/>
        </p:nvPicPr>
        <p:blipFill rotWithShape="1">
          <a:blip r:embed="rId5"/>
          <a:srcRect l="17183" t="6775" r="41172" b="47372"/>
          <a:stretch/>
        </p:blipFill>
        <p:spPr>
          <a:xfrm>
            <a:off x="451502" y="2247394"/>
            <a:ext cx="3647491" cy="2744605"/>
          </a:xfrm>
          <a:prstGeom prst="rect">
            <a:avLst/>
          </a:prstGeom>
        </p:spPr>
      </p:pic>
      <p:pic>
        <p:nvPicPr>
          <p:cNvPr id="18" name="图片 17">
            <a:extLst>
              <a:ext uri="{FF2B5EF4-FFF2-40B4-BE49-F238E27FC236}">
                <a16:creationId xmlns:a16="http://schemas.microsoft.com/office/drawing/2014/main" id="{56682A72-F7B3-484F-803D-5CE338606F12}"/>
              </a:ext>
            </a:extLst>
          </p:cNvPr>
          <p:cNvPicPr>
            <a:picLocks noChangeAspect="1"/>
          </p:cNvPicPr>
          <p:nvPr/>
        </p:nvPicPr>
        <p:blipFill rotWithShape="1">
          <a:blip r:embed="rId5"/>
          <a:srcRect l="56506" t="5049" r="114" b="47020"/>
          <a:stretch/>
        </p:blipFill>
        <p:spPr>
          <a:xfrm>
            <a:off x="4197570" y="2247395"/>
            <a:ext cx="3799383" cy="2868884"/>
          </a:xfrm>
          <a:prstGeom prst="rect">
            <a:avLst/>
          </a:prstGeom>
        </p:spPr>
      </p:pic>
      <p:sp>
        <p:nvSpPr>
          <p:cNvPr id="3" name="文本框 2">
            <a:extLst>
              <a:ext uri="{FF2B5EF4-FFF2-40B4-BE49-F238E27FC236}">
                <a16:creationId xmlns:a16="http://schemas.microsoft.com/office/drawing/2014/main" id="{0D5DA961-0939-4DA0-8753-E9CA6D09AB09}"/>
              </a:ext>
            </a:extLst>
          </p:cNvPr>
          <p:cNvSpPr txBox="1"/>
          <p:nvPr/>
        </p:nvSpPr>
        <p:spPr>
          <a:xfrm>
            <a:off x="1879600" y="5532603"/>
            <a:ext cx="2406650" cy="624786"/>
          </a:xfrm>
          <a:prstGeom prst="rect">
            <a:avLst/>
          </a:prstGeom>
          <a:noFill/>
        </p:spPr>
        <p:txBody>
          <a:bodyPr wrap="square" rtlCol="0">
            <a:spAutoFit/>
          </a:bodyPr>
          <a:lstStyle/>
          <a:p>
            <a:pPr>
              <a:lnSpc>
                <a:spcPct val="130000"/>
              </a:lnSpc>
            </a:pPr>
            <a:r>
              <a:rPr lang="zh-CN" altLang="en-US" sz="1400" dirty="0">
                <a:latin typeface="Arial" panose="020B0604020202020204" pitchFamily="34" charset="0"/>
                <a:ea typeface="微软雅黑" panose="020B0503020204020204" pitchFamily="34" charset="-122"/>
              </a:rPr>
              <a:t>输入：一个病人的多张</a:t>
            </a:r>
            <a:r>
              <a:rPr lang="en-US" altLang="zh-CN" sz="1400" dirty="0" err="1">
                <a:latin typeface="Arial" panose="020B0604020202020204" pitchFamily="34" charset="0"/>
                <a:ea typeface="微软雅黑" panose="020B0503020204020204" pitchFamily="34" charset="-122"/>
              </a:rPr>
              <a:t>dcm</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输出：一个</a:t>
            </a:r>
            <a:r>
              <a:rPr lang="en-US" altLang="zh-CN" sz="1400" dirty="0" err="1">
                <a:latin typeface="Arial" panose="020B0604020202020204" pitchFamily="34" charset="0"/>
                <a:ea typeface="微软雅黑" panose="020B0503020204020204" pitchFamily="34" charset="-122"/>
              </a:rPr>
              <a:t>nii</a:t>
            </a:r>
            <a:endParaRPr lang="zh-CN" altLang="en-US" sz="1400" dirty="0">
              <a:latin typeface="Arial" panose="020B0604020202020204" pitchFamily="34" charset="0"/>
              <a:ea typeface="微软雅黑" panose="020B0503020204020204" pitchFamily="34" charset="-122"/>
            </a:endParaRPr>
          </a:p>
        </p:txBody>
      </p:sp>
      <p:sp>
        <p:nvSpPr>
          <p:cNvPr id="19" name="文本框 18">
            <a:extLst>
              <a:ext uri="{FF2B5EF4-FFF2-40B4-BE49-F238E27FC236}">
                <a16:creationId xmlns:a16="http://schemas.microsoft.com/office/drawing/2014/main" id="{4A683A80-884C-4CA3-8AE5-AF4349C39EE9}"/>
              </a:ext>
            </a:extLst>
          </p:cNvPr>
          <p:cNvSpPr txBox="1"/>
          <p:nvPr/>
        </p:nvSpPr>
        <p:spPr>
          <a:xfrm>
            <a:off x="4852990" y="5532603"/>
            <a:ext cx="6105524" cy="369332"/>
          </a:xfrm>
          <a:prstGeom prst="rect">
            <a:avLst/>
          </a:prstGeom>
          <a:noFill/>
        </p:spPr>
        <p:txBody>
          <a:bodyPr wrap="square">
            <a:spAutoFit/>
          </a:bodyPr>
          <a:lstStyle/>
          <a:p>
            <a:r>
              <a:rPr lang="zh-CN" altLang="en-US" dirty="0"/>
              <a:t>ITK-SNAP.exe 打开的结果</a:t>
            </a:r>
          </a:p>
        </p:txBody>
      </p:sp>
    </p:spTree>
    <p:extLst>
      <p:ext uri="{BB962C8B-B14F-4D97-AF65-F5344CB8AC3E}">
        <p14:creationId xmlns:p14="http://schemas.microsoft.com/office/powerpoint/2010/main" val="1539186378"/>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30">
            <a:extLst>
              <a:ext uri="{FF2B5EF4-FFF2-40B4-BE49-F238E27FC236}">
                <a16:creationId xmlns:a16="http://schemas.microsoft.com/office/drawing/2014/main" id="{9DF45B23-B763-42E4-8E9E-593573844FD6}"/>
              </a:ext>
            </a:extLst>
          </p:cNvPr>
          <p:cNvSpPr>
            <a:spLocks noChangeArrowheads="1"/>
          </p:cNvSpPr>
          <p:nvPr/>
        </p:nvSpPr>
        <p:spPr bwMode="auto">
          <a:xfrm>
            <a:off x="934587" y="322124"/>
            <a:ext cx="4065203" cy="49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457189">
              <a:spcBef>
                <a:spcPct val="0"/>
              </a:spcBef>
              <a:buNone/>
            </a:pPr>
            <a:r>
              <a:rPr lang="zh-CN" altLang="en-US" sz="2400" dirty="0">
                <a:solidFill>
                  <a:srgbClr val="325B7F"/>
                </a:solidFill>
                <a:latin typeface="迷你简菱心" panose="02010609000101010101" pitchFamily="49" charset="-122"/>
                <a:ea typeface="迷你简菱心" panose="02010609000101010101" pitchFamily="49" charset="-122"/>
                <a:sym typeface="微软雅黑" panose="020B0503020204020204" pitchFamily="34" charset="-122"/>
              </a:rPr>
              <a:t>肺叶分割</a:t>
            </a:r>
          </a:p>
        </p:txBody>
      </p:sp>
      <p:grpSp>
        <p:nvGrpSpPr>
          <p:cNvPr id="9" name="组合 8">
            <a:extLst>
              <a:ext uri="{FF2B5EF4-FFF2-40B4-BE49-F238E27FC236}">
                <a16:creationId xmlns:a16="http://schemas.microsoft.com/office/drawing/2014/main" id="{706B1516-F77E-4D15-8886-4EAE6E96C81E}"/>
              </a:ext>
            </a:extLst>
          </p:cNvPr>
          <p:cNvGrpSpPr/>
          <p:nvPr/>
        </p:nvGrpSpPr>
        <p:grpSpPr>
          <a:xfrm>
            <a:off x="451502" y="346319"/>
            <a:ext cx="467216" cy="468245"/>
            <a:chOff x="3437020" y="2074814"/>
            <a:chExt cx="863676" cy="865577"/>
          </a:xfrm>
        </p:grpSpPr>
        <p:sp>
          <p:nvSpPr>
            <p:cNvPr id="10" name="椭圆 19">
              <a:extLst>
                <a:ext uri="{FF2B5EF4-FFF2-40B4-BE49-F238E27FC236}">
                  <a16:creationId xmlns:a16="http://schemas.microsoft.com/office/drawing/2014/main" id="{744EA4C9-5A59-4E2F-8F96-985B3159F1FE}"/>
                </a:ext>
              </a:extLst>
            </p:cNvPr>
            <p:cNvSpPr>
              <a:spLocks noChangeArrowheads="1"/>
            </p:cNvSpPr>
            <p:nvPr/>
          </p:nvSpPr>
          <p:spPr bwMode="auto">
            <a:xfrm>
              <a:off x="3437020" y="2074814"/>
              <a:ext cx="863676" cy="865577"/>
            </a:xfrm>
            <a:prstGeom prst="ellipse">
              <a:avLst/>
            </a:prstGeom>
            <a:solidFill>
              <a:srgbClr val="255580"/>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457189">
                <a:spcBef>
                  <a:spcPct val="0"/>
                </a:spcBef>
                <a:buNone/>
              </a:pPr>
              <a:endParaRPr lang="zh-CN" altLang="zh-CN" sz="2400">
                <a:solidFill>
                  <a:srgbClr val="FFFFFF"/>
                </a:solidFill>
                <a:sym typeface="微软雅黑" panose="020B0503020204020204" pitchFamily="34" charset="-122"/>
              </a:endParaRPr>
            </a:p>
          </p:txBody>
        </p:sp>
        <p:pic>
          <p:nvPicPr>
            <p:cNvPr id="11" name="图片 10">
              <a:extLst>
                <a:ext uri="{FF2B5EF4-FFF2-40B4-BE49-F238E27FC236}">
                  <a16:creationId xmlns:a16="http://schemas.microsoft.com/office/drawing/2014/main" id="{EF8EA5AB-3F78-4A62-92F8-09DE945CA681}"/>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81078" y="256366"/>
            <a:ext cx="1312291" cy="1305858"/>
          </a:xfrm>
          <a:prstGeom prst="rect">
            <a:avLst/>
          </a:prstGeom>
        </p:spPr>
      </p:pic>
      <p:sp>
        <p:nvSpPr>
          <p:cNvPr id="12" name="文本框 4">
            <a:extLst>
              <a:ext uri="{FF2B5EF4-FFF2-40B4-BE49-F238E27FC236}">
                <a16:creationId xmlns:a16="http://schemas.microsoft.com/office/drawing/2014/main" id="{3D9DB5A2-5F9A-4E15-A588-5228E7140F7A}"/>
              </a:ext>
            </a:extLst>
          </p:cNvPr>
          <p:cNvSpPr txBox="1">
            <a:spLocks noChangeArrowheads="1"/>
          </p:cNvSpPr>
          <p:nvPr/>
        </p:nvSpPr>
        <p:spPr bwMode="auto">
          <a:xfrm>
            <a:off x="644580" y="1562219"/>
            <a:ext cx="4635500"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dirty="0">
                <a:solidFill>
                  <a:schemeClr val="tx1">
                    <a:lumMod val="75000"/>
                    <a:lumOff val="25000"/>
                  </a:schemeClr>
                </a:solidFill>
                <a:latin typeface="+mn-ea"/>
                <a:ea typeface="+mn-ea"/>
              </a:rPr>
              <a:t>结果：</a:t>
            </a:r>
            <a:endParaRPr lang="zh-CN" altLang="en-US" dirty="0">
              <a:solidFill>
                <a:schemeClr val="tx1">
                  <a:lumMod val="75000"/>
                  <a:lumOff val="25000"/>
                </a:schemeClr>
              </a:solidFill>
              <a:latin typeface="+mn-ea"/>
              <a:ea typeface="+mn-ea"/>
              <a:sym typeface="Arial" panose="020B0604020202020204" pitchFamily="34" charset="0"/>
            </a:endParaRPr>
          </a:p>
        </p:txBody>
      </p:sp>
      <p:sp>
        <p:nvSpPr>
          <p:cNvPr id="13" name="文本框 12">
            <a:extLst>
              <a:ext uri="{FF2B5EF4-FFF2-40B4-BE49-F238E27FC236}">
                <a16:creationId xmlns:a16="http://schemas.microsoft.com/office/drawing/2014/main" id="{E1B332B1-137C-48B1-B945-3A512C167B0D}"/>
              </a:ext>
            </a:extLst>
          </p:cNvPr>
          <p:cNvSpPr txBox="1"/>
          <p:nvPr/>
        </p:nvSpPr>
        <p:spPr>
          <a:xfrm>
            <a:off x="1595012" y="1657549"/>
            <a:ext cx="1208722" cy="367546"/>
          </a:xfrm>
          <a:prstGeom prst="rect">
            <a:avLst/>
          </a:prstGeom>
          <a:noFill/>
        </p:spPr>
        <p:txBody>
          <a:bodyPr wrap="square">
            <a:spAutoFit/>
          </a:bodyPr>
          <a:lstStyle/>
          <a:p>
            <a:r>
              <a:rPr lang="zh-CN" altLang="en-US" b="0" i="0" dirty="0">
                <a:solidFill>
                  <a:srgbClr val="333333"/>
                </a:solidFill>
                <a:effectLst/>
                <a:latin typeface="PingFang SC"/>
              </a:rPr>
              <a:t>横断面</a:t>
            </a:r>
            <a:endParaRPr lang="zh-CN" altLang="en-US" dirty="0"/>
          </a:p>
        </p:txBody>
      </p:sp>
      <p:sp>
        <p:nvSpPr>
          <p:cNvPr id="14" name="文本框 13">
            <a:extLst>
              <a:ext uri="{FF2B5EF4-FFF2-40B4-BE49-F238E27FC236}">
                <a16:creationId xmlns:a16="http://schemas.microsoft.com/office/drawing/2014/main" id="{94FADEF5-1B2B-4B89-AE9E-E1E499BCCE60}"/>
              </a:ext>
            </a:extLst>
          </p:cNvPr>
          <p:cNvSpPr txBox="1"/>
          <p:nvPr/>
        </p:nvSpPr>
        <p:spPr>
          <a:xfrm>
            <a:off x="9238023" y="1653581"/>
            <a:ext cx="1063680" cy="367546"/>
          </a:xfrm>
          <a:prstGeom prst="rect">
            <a:avLst/>
          </a:prstGeom>
          <a:noFill/>
        </p:spPr>
        <p:txBody>
          <a:bodyPr wrap="square">
            <a:spAutoFit/>
          </a:bodyPr>
          <a:lstStyle/>
          <a:p>
            <a:r>
              <a:rPr lang="zh-CN" altLang="en-US" b="0" i="0" dirty="0">
                <a:solidFill>
                  <a:srgbClr val="333333"/>
                </a:solidFill>
                <a:effectLst/>
                <a:latin typeface="PingFang SC"/>
              </a:rPr>
              <a:t>冠状面</a:t>
            </a:r>
            <a:endParaRPr lang="zh-CN" altLang="en-US" dirty="0"/>
          </a:p>
        </p:txBody>
      </p:sp>
      <p:sp>
        <p:nvSpPr>
          <p:cNvPr id="16" name="文本框 15">
            <a:extLst>
              <a:ext uri="{FF2B5EF4-FFF2-40B4-BE49-F238E27FC236}">
                <a16:creationId xmlns:a16="http://schemas.microsoft.com/office/drawing/2014/main" id="{B8FD08BE-51BF-408D-BAC3-2F4F98EBDCE1}"/>
              </a:ext>
            </a:extLst>
          </p:cNvPr>
          <p:cNvSpPr txBox="1"/>
          <p:nvPr/>
        </p:nvSpPr>
        <p:spPr>
          <a:xfrm>
            <a:off x="5280080" y="1657549"/>
            <a:ext cx="1063680" cy="367546"/>
          </a:xfrm>
          <a:prstGeom prst="rect">
            <a:avLst/>
          </a:prstGeom>
          <a:noFill/>
        </p:spPr>
        <p:txBody>
          <a:bodyPr wrap="square">
            <a:spAutoFit/>
          </a:bodyPr>
          <a:lstStyle/>
          <a:p>
            <a:r>
              <a:rPr lang="zh-CN" altLang="en-US" b="0" i="0" dirty="0">
                <a:solidFill>
                  <a:srgbClr val="333333"/>
                </a:solidFill>
                <a:effectLst/>
                <a:latin typeface="PingFang SC"/>
              </a:rPr>
              <a:t>矢状面</a:t>
            </a:r>
            <a:endParaRPr lang="zh-CN" altLang="en-US" dirty="0"/>
          </a:p>
        </p:txBody>
      </p:sp>
      <p:sp>
        <p:nvSpPr>
          <p:cNvPr id="19" name="文本框 4">
            <a:extLst>
              <a:ext uri="{FF2B5EF4-FFF2-40B4-BE49-F238E27FC236}">
                <a16:creationId xmlns:a16="http://schemas.microsoft.com/office/drawing/2014/main" id="{22697907-80AD-46F5-8215-F320748CC832}"/>
              </a:ext>
            </a:extLst>
          </p:cNvPr>
          <p:cNvSpPr txBox="1">
            <a:spLocks noChangeArrowheads="1"/>
          </p:cNvSpPr>
          <p:nvPr/>
        </p:nvSpPr>
        <p:spPr bwMode="auto">
          <a:xfrm>
            <a:off x="644580" y="1033201"/>
            <a:ext cx="830849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dirty="0">
                <a:solidFill>
                  <a:schemeClr val="tx1">
                    <a:lumMod val="75000"/>
                    <a:lumOff val="25000"/>
                  </a:schemeClr>
                </a:solidFill>
                <a:latin typeface="+mn-ea"/>
                <a:ea typeface="+mn-ea"/>
              </a:rPr>
              <a:t>数据</a:t>
            </a:r>
            <a:r>
              <a:rPr lang="en-US" altLang="zh-CN" dirty="0">
                <a:solidFill>
                  <a:schemeClr val="tx1">
                    <a:lumMod val="75000"/>
                    <a:lumOff val="25000"/>
                  </a:schemeClr>
                </a:solidFill>
                <a:latin typeface="+mn-ea"/>
                <a:ea typeface="+mn-ea"/>
              </a:rPr>
              <a:t>2</a:t>
            </a:r>
            <a:r>
              <a:rPr lang="zh-CN" altLang="en-US" dirty="0">
                <a:solidFill>
                  <a:schemeClr val="tx1">
                    <a:lumMod val="75000"/>
                    <a:lumOff val="25000"/>
                  </a:schemeClr>
                </a:solidFill>
                <a:latin typeface="+mn-ea"/>
                <a:ea typeface="+mn-ea"/>
              </a:rPr>
              <a:t>： </a:t>
            </a:r>
            <a:r>
              <a:rPr lang="en-US" altLang="zh-CN" dirty="0">
                <a:solidFill>
                  <a:schemeClr val="tx1">
                    <a:lumMod val="75000"/>
                    <a:lumOff val="25000"/>
                  </a:schemeClr>
                </a:solidFill>
                <a:latin typeface="+mn-ea"/>
                <a:ea typeface="+mn-ea"/>
              </a:rPr>
              <a:t>APOMOWUJIA_0033309817    512</a:t>
            </a:r>
            <a:r>
              <a:rPr lang="zh-CN" altLang="en-US" dirty="0">
                <a:solidFill>
                  <a:schemeClr val="tx1">
                    <a:lumMod val="75000"/>
                    <a:lumOff val="25000"/>
                  </a:schemeClr>
                </a:solidFill>
                <a:latin typeface="+mn-ea"/>
                <a:ea typeface="+mn-ea"/>
              </a:rPr>
              <a:t>*</a:t>
            </a:r>
            <a:r>
              <a:rPr lang="en-US" altLang="zh-CN" dirty="0">
                <a:solidFill>
                  <a:schemeClr val="tx1">
                    <a:lumMod val="75000"/>
                    <a:lumOff val="25000"/>
                  </a:schemeClr>
                </a:solidFill>
                <a:latin typeface="+mn-ea"/>
                <a:ea typeface="+mn-ea"/>
              </a:rPr>
              <a:t>512</a:t>
            </a:r>
            <a:r>
              <a:rPr lang="zh-CN" altLang="en-US" dirty="0">
                <a:solidFill>
                  <a:schemeClr val="tx1">
                    <a:lumMod val="75000"/>
                    <a:lumOff val="25000"/>
                  </a:schemeClr>
                </a:solidFill>
                <a:latin typeface="+mn-ea"/>
                <a:ea typeface="+mn-ea"/>
              </a:rPr>
              <a:t>*</a:t>
            </a:r>
            <a:r>
              <a:rPr lang="en-US" altLang="zh-CN" dirty="0">
                <a:solidFill>
                  <a:schemeClr val="tx1">
                    <a:lumMod val="75000"/>
                    <a:lumOff val="25000"/>
                  </a:schemeClr>
                </a:solidFill>
                <a:latin typeface="+mn-ea"/>
                <a:ea typeface="+mn-ea"/>
              </a:rPr>
              <a:t>487</a:t>
            </a:r>
            <a:endParaRPr lang="zh-CN" altLang="en-US" dirty="0">
              <a:solidFill>
                <a:schemeClr val="tx1">
                  <a:lumMod val="75000"/>
                  <a:lumOff val="25000"/>
                </a:schemeClr>
              </a:solidFill>
              <a:latin typeface="+mn-ea"/>
              <a:ea typeface="+mn-ea"/>
              <a:sym typeface="Arial" panose="020B0604020202020204" pitchFamily="34" charset="0"/>
            </a:endParaRPr>
          </a:p>
        </p:txBody>
      </p:sp>
      <p:pic>
        <p:nvPicPr>
          <p:cNvPr id="6" name="图片 5">
            <a:extLst>
              <a:ext uri="{FF2B5EF4-FFF2-40B4-BE49-F238E27FC236}">
                <a16:creationId xmlns:a16="http://schemas.microsoft.com/office/drawing/2014/main" id="{B9BE315D-4D45-4EC5-BFF4-A5D0E42E10B2}"/>
              </a:ext>
            </a:extLst>
          </p:cNvPr>
          <p:cNvPicPr>
            <a:picLocks noChangeAspect="1"/>
          </p:cNvPicPr>
          <p:nvPr/>
        </p:nvPicPr>
        <p:blipFill>
          <a:blip r:embed="rId5"/>
          <a:stretch>
            <a:fillRect/>
          </a:stretch>
        </p:blipFill>
        <p:spPr>
          <a:xfrm>
            <a:off x="537699" y="2161368"/>
            <a:ext cx="3697539" cy="2887236"/>
          </a:xfrm>
          <a:prstGeom prst="rect">
            <a:avLst/>
          </a:prstGeom>
        </p:spPr>
      </p:pic>
      <p:pic>
        <p:nvPicPr>
          <p:cNvPr id="8" name="图片 7">
            <a:extLst>
              <a:ext uri="{FF2B5EF4-FFF2-40B4-BE49-F238E27FC236}">
                <a16:creationId xmlns:a16="http://schemas.microsoft.com/office/drawing/2014/main" id="{B6601F29-857C-4FAA-AFA4-D6EF4A3F84FD}"/>
              </a:ext>
            </a:extLst>
          </p:cNvPr>
          <p:cNvPicPr>
            <a:picLocks noChangeAspect="1"/>
          </p:cNvPicPr>
          <p:nvPr/>
        </p:nvPicPr>
        <p:blipFill>
          <a:blip r:embed="rId6"/>
          <a:stretch>
            <a:fillRect/>
          </a:stretch>
        </p:blipFill>
        <p:spPr>
          <a:xfrm>
            <a:off x="4318796" y="2116457"/>
            <a:ext cx="3788658" cy="2931339"/>
          </a:xfrm>
          <a:prstGeom prst="rect">
            <a:avLst/>
          </a:prstGeom>
        </p:spPr>
      </p:pic>
      <p:pic>
        <p:nvPicPr>
          <p:cNvPr id="21" name="图片 20">
            <a:extLst>
              <a:ext uri="{FF2B5EF4-FFF2-40B4-BE49-F238E27FC236}">
                <a16:creationId xmlns:a16="http://schemas.microsoft.com/office/drawing/2014/main" id="{C2B25CFC-3B4A-41FF-B6BA-48514AF9F1AD}"/>
              </a:ext>
            </a:extLst>
          </p:cNvPr>
          <p:cNvPicPr>
            <a:picLocks noChangeAspect="1"/>
          </p:cNvPicPr>
          <p:nvPr/>
        </p:nvPicPr>
        <p:blipFill>
          <a:blip r:embed="rId7"/>
          <a:stretch>
            <a:fillRect/>
          </a:stretch>
        </p:blipFill>
        <p:spPr>
          <a:xfrm>
            <a:off x="8191012" y="2116457"/>
            <a:ext cx="3702356" cy="2887237"/>
          </a:xfrm>
          <a:prstGeom prst="rect">
            <a:avLst/>
          </a:prstGeom>
        </p:spPr>
      </p:pic>
    </p:spTree>
    <p:extLst>
      <p:ext uri="{BB962C8B-B14F-4D97-AF65-F5344CB8AC3E}">
        <p14:creationId xmlns:p14="http://schemas.microsoft.com/office/powerpoint/2010/main" val="919390907"/>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30">
            <a:extLst>
              <a:ext uri="{FF2B5EF4-FFF2-40B4-BE49-F238E27FC236}">
                <a16:creationId xmlns:a16="http://schemas.microsoft.com/office/drawing/2014/main" id="{9DF45B23-B763-42E4-8E9E-593573844FD6}"/>
              </a:ext>
            </a:extLst>
          </p:cNvPr>
          <p:cNvSpPr>
            <a:spLocks noChangeArrowheads="1"/>
          </p:cNvSpPr>
          <p:nvPr/>
        </p:nvSpPr>
        <p:spPr bwMode="auto">
          <a:xfrm>
            <a:off x="934587" y="322124"/>
            <a:ext cx="4065203" cy="49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457189">
              <a:spcBef>
                <a:spcPct val="0"/>
              </a:spcBef>
              <a:buNone/>
            </a:pPr>
            <a:r>
              <a:rPr lang="zh-CN" altLang="en-US" sz="2400" dirty="0">
                <a:solidFill>
                  <a:srgbClr val="325B7F"/>
                </a:solidFill>
                <a:latin typeface="迷你简菱心" panose="02010609000101010101" pitchFamily="49" charset="-122"/>
                <a:ea typeface="迷你简菱心" panose="02010609000101010101" pitchFamily="49" charset="-122"/>
                <a:sym typeface="微软雅黑" panose="020B0503020204020204" pitchFamily="34" charset="-122"/>
              </a:rPr>
              <a:t>肺叶分割</a:t>
            </a:r>
          </a:p>
        </p:txBody>
      </p:sp>
      <p:grpSp>
        <p:nvGrpSpPr>
          <p:cNvPr id="9" name="组合 8">
            <a:extLst>
              <a:ext uri="{FF2B5EF4-FFF2-40B4-BE49-F238E27FC236}">
                <a16:creationId xmlns:a16="http://schemas.microsoft.com/office/drawing/2014/main" id="{706B1516-F77E-4D15-8886-4EAE6E96C81E}"/>
              </a:ext>
            </a:extLst>
          </p:cNvPr>
          <p:cNvGrpSpPr/>
          <p:nvPr/>
        </p:nvGrpSpPr>
        <p:grpSpPr>
          <a:xfrm>
            <a:off x="451502" y="346319"/>
            <a:ext cx="467216" cy="468245"/>
            <a:chOff x="3437020" y="2074814"/>
            <a:chExt cx="863676" cy="865577"/>
          </a:xfrm>
        </p:grpSpPr>
        <p:sp>
          <p:nvSpPr>
            <p:cNvPr id="10" name="椭圆 19">
              <a:extLst>
                <a:ext uri="{FF2B5EF4-FFF2-40B4-BE49-F238E27FC236}">
                  <a16:creationId xmlns:a16="http://schemas.microsoft.com/office/drawing/2014/main" id="{744EA4C9-5A59-4E2F-8F96-985B3159F1FE}"/>
                </a:ext>
              </a:extLst>
            </p:cNvPr>
            <p:cNvSpPr>
              <a:spLocks noChangeArrowheads="1"/>
            </p:cNvSpPr>
            <p:nvPr/>
          </p:nvSpPr>
          <p:spPr bwMode="auto">
            <a:xfrm>
              <a:off x="3437020" y="2074814"/>
              <a:ext cx="863676" cy="865577"/>
            </a:xfrm>
            <a:prstGeom prst="ellipse">
              <a:avLst/>
            </a:prstGeom>
            <a:solidFill>
              <a:srgbClr val="255580"/>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457189">
                <a:spcBef>
                  <a:spcPct val="0"/>
                </a:spcBef>
                <a:buNone/>
              </a:pPr>
              <a:endParaRPr lang="zh-CN" altLang="zh-CN" sz="2400">
                <a:solidFill>
                  <a:srgbClr val="FFFFFF"/>
                </a:solidFill>
                <a:sym typeface="微软雅黑" panose="020B0503020204020204" pitchFamily="34" charset="-122"/>
              </a:endParaRPr>
            </a:p>
          </p:txBody>
        </p:sp>
        <p:pic>
          <p:nvPicPr>
            <p:cNvPr id="11" name="图片 10">
              <a:extLst>
                <a:ext uri="{FF2B5EF4-FFF2-40B4-BE49-F238E27FC236}">
                  <a16:creationId xmlns:a16="http://schemas.microsoft.com/office/drawing/2014/main" id="{EF8EA5AB-3F78-4A62-92F8-09DE945CA681}"/>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81078" y="256366"/>
            <a:ext cx="1312291" cy="1305858"/>
          </a:xfrm>
          <a:prstGeom prst="rect">
            <a:avLst/>
          </a:prstGeom>
        </p:spPr>
      </p:pic>
      <p:sp>
        <p:nvSpPr>
          <p:cNvPr id="12" name="文本框 4">
            <a:extLst>
              <a:ext uri="{FF2B5EF4-FFF2-40B4-BE49-F238E27FC236}">
                <a16:creationId xmlns:a16="http://schemas.microsoft.com/office/drawing/2014/main" id="{3D9DB5A2-5F9A-4E15-A588-5228E7140F7A}"/>
              </a:ext>
            </a:extLst>
          </p:cNvPr>
          <p:cNvSpPr txBox="1">
            <a:spLocks noChangeArrowheads="1"/>
          </p:cNvSpPr>
          <p:nvPr/>
        </p:nvSpPr>
        <p:spPr bwMode="auto">
          <a:xfrm>
            <a:off x="644580" y="1562219"/>
            <a:ext cx="4635500"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dirty="0">
                <a:solidFill>
                  <a:schemeClr val="tx1">
                    <a:lumMod val="75000"/>
                    <a:lumOff val="25000"/>
                  </a:schemeClr>
                </a:solidFill>
                <a:latin typeface="+mn-ea"/>
                <a:ea typeface="+mn-ea"/>
              </a:rPr>
              <a:t>结果：</a:t>
            </a:r>
            <a:endParaRPr lang="zh-CN" altLang="en-US" dirty="0">
              <a:solidFill>
                <a:schemeClr val="tx1">
                  <a:lumMod val="75000"/>
                  <a:lumOff val="25000"/>
                </a:schemeClr>
              </a:solidFill>
              <a:latin typeface="+mn-ea"/>
              <a:ea typeface="+mn-ea"/>
              <a:sym typeface="Arial" panose="020B0604020202020204" pitchFamily="34" charset="0"/>
            </a:endParaRPr>
          </a:p>
        </p:txBody>
      </p:sp>
      <p:sp>
        <p:nvSpPr>
          <p:cNvPr id="13" name="文本框 12">
            <a:extLst>
              <a:ext uri="{FF2B5EF4-FFF2-40B4-BE49-F238E27FC236}">
                <a16:creationId xmlns:a16="http://schemas.microsoft.com/office/drawing/2014/main" id="{E1B332B1-137C-48B1-B945-3A512C167B0D}"/>
              </a:ext>
            </a:extLst>
          </p:cNvPr>
          <p:cNvSpPr txBox="1"/>
          <p:nvPr/>
        </p:nvSpPr>
        <p:spPr>
          <a:xfrm>
            <a:off x="1595012" y="1657549"/>
            <a:ext cx="1208722" cy="367546"/>
          </a:xfrm>
          <a:prstGeom prst="rect">
            <a:avLst/>
          </a:prstGeom>
          <a:noFill/>
        </p:spPr>
        <p:txBody>
          <a:bodyPr wrap="square">
            <a:spAutoFit/>
          </a:bodyPr>
          <a:lstStyle/>
          <a:p>
            <a:r>
              <a:rPr lang="zh-CN" altLang="en-US" b="0" i="0" dirty="0">
                <a:solidFill>
                  <a:srgbClr val="333333"/>
                </a:solidFill>
                <a:effectLst/>
                <a:latin typeface="PingFang SC"/>
              </a:rPr>
              <a:t>横断面</a:t>
            </a:r>
            <a:endParaRPr lang="zh-CN" altLang="en-US" dirty="0"/>
          </a:p>
        </p:txBody>
      </p:sp>
      <p:sp>
        <p:nvSpPr>
          <p:cNvPr id="14" name="文本框 13">
            <a:extLst>
              <a:ext uri="{FF2B5EF4-FFF2-40B4-BE49-F238E27FC236}">
                <a16:creationId xmlns:a16="http://schemas.microsoft.com/office/drawing/2014/main" id="{94FADEF5-1B2B-4B89-AE9E-E1E499BCCE60}"/>
              </a:ext>
            </a:extLst>
          </p:cNvPr>
          <p:cNvSpPr txBox="1"/>
          <p:nvPr/>
        </p:nvSpPr>
        <p:spPr>
          <a:xfrm>
            <a:off x="9238023" y="1653581"/>
            <a:ext cx="1063680" cy="367546"/>
          </a:xfrm>
          <a:prstGeom prst="rect">
            <a:avLst/>
          </a:prstGeom>
          <a:noFill/>
        </p:spPr>
        <p:txBody>
          <a:bodyPr wrap="square">
            <a:spAutoFit/>
          </a:bodyPr>
          <a:lstStyle/>
          <a:p>
            <a:r>
              <a:rPr lang="zh-CN" altLang="en-US" b="0" i="0" dirty="0">
                <a:solidFill>
                  <a:srgbClr val="333333"/>
                </a:solidFill>
                <a:effectLst/>
                <a:latin typeface="PingFang SC"/>
              </a:rPr>
              <a:t>冠状面</a:t>
            </a:r>
            <a:endParaRPr lang="zh-CN" altLang="en-US" dirty="0"/>
          </a:p>
        </p:txBody>
      </p:sp>
      <p:sp>
        <p:nvSpPr>
          <p:cNvPr id="16" name="文本框 15">
            <a:extLst>
              <a:ext uri="{FF2B5EF4-FFF2-40B4-BE49-F238E27FC236}">
                <a16:creationId xmlns:a16="http://schemas.microsoft.com/office/drawing/2014/main" id="{B8FD08BE-51BF-408D-BAC3-2F4F98EBDCE1}"/>
              </a:ext>
            </a:extLst>
          </p:cNvPr>
          <p:cNvSpPr txBox="1"/>
          <p:nvPr/>
        </p:nvSpPr>
        <p:spPr>
          <a:xfrm>
            <a:off x="5489038" y="1701246"/>
            <a:ext cx="1063680" cy="367546"/>
          </a:xfrm>
          <a:prstGeom prst="rect">
            <a:avLst/>
          </a:prstGeom>
          <a:noFill/>
        </p:spPr>
        <p:txBody>
          <a:bodyPr wrap="square">
            <a:spAutoFit/>
          </a:bodyPr>
          <a:lstStyle/>
          <a:p>
            <a:r>
              <a:rPr lang="zh-CN" altLang="en-US" b="0" i="0" dirty="0">
                <a:solidFill>
                  <a:srgbClr val="333333"/>
                </a:solidFill>
                <a:effectLst/>
                <a:latin typeface="PingFang SC"/>
              </a:rPr>
              <a:t>矢状面</a:t>
            </a:r>
            <a:endParaRPr lang="zh-CN" altLang="en-US" dirty="0"/>
          </a:p>
        </p:txBody>
      </p:sp>
      <p:sp>
        <p:nvSpPr>
          <p:cNvPr id="19" name="文本框 4">
            <a:extLst>
              <a:ext uri="{FF2B5EF4-FFF2-40B4-BE49-F238E27FC236}">
                <a16:creationId xmlns:a16="http://schemas.microsoft.com/office/drawing/2014/main" id="{22697907-80AD-46F5-8215-F320748CC832}"/>
              </a:ext>
            </a:extLst>
          </p:cNvPr>
          <p:cNvSpPr txBox="1">
            <a:spLocks noChangeArrowheads="1"/>
          </p:cNvSpPr>
          <p:nvPr/>
        </p:nvSpPr>
        <p:spPr bwMode="auto">
          <a:xfrm>
            <a:off x="644580" y="1033201"/>
            <a:ext cx="830849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dirty="0">
                <a:solidFill>
                  <a:schemeClr val="tx1">
                    <a:lumMod val="75000"/>
                    <a:lumOff val="25000"/>
                  </a:schemeClr>
                </a:solidFill>
                <a:latin typeface="+mn-ea"/>
                <a:ea typeface="+mn-ea"/>
              </a:rPr>
              <a:t>数据</a:t>
            </a:r>
            <a:r>
              <a:rPr lang="en-US" altLang="zh-CN" dirty="0">
                <a:solidFill>
                  <a:schemeClr val="tx1">
                    <a:lumMod val="75000"/>
                    <a:lumOff val="25000"/>
                  </a:schemeClr>
                </a:solidFill>
                <a:latin typeface="+mn-ea"/>
                <a:ea typeface="+mn-ea"/>
              </a:rPr>
              <a:t>3</a:t>
            </a:r>
            <a:r>
              <a:rPr lang="zh-CN" altLang="en-US" dirty="0">
                <a:solidFill>
                  <a:schemeClr val="tx1">
                    <a:lumMod val="75000"/>
                    <a:lumOff val="25000"/>
                  </a:schemeClr>
                </a:solidFill>
                <a:latin typeface="+mn-ea"/>
                <a:ea typeface="+mn-ea"/>
              </a:rPr>
              <a:t>： </a:t>
            </a:r>
            <a:r>
              <a:rPr lang="en-US" altLang="zh-CN" dirty="0">
                <a:solidFill>
                  <a:schemeClr val="tx1">
                    <a:lumMod val="75000"/>
                    <a:lumOff val="25000"/>
                  </a:schemeClr>
                </a:solidFill>
                <a:latin typeface="+mn-ea"/>
                <a:ea typeface="+mn-ea"/>
              </a:rPr>
              <a:t>CHENXU_0033264793    512</a:t>
            </a:r>
            <a:r>
              <a:rPr lang="zh-CN" altLang="en-US" dirty="0">
                <a:solidFill>
                  <a:schemeClr val="tx1">
                    <a:lumMod val="75000"/>
                    <a:lumOff val="25000"/>
                  </a:schemeClr>
                </a:solidFill>
                <a:latin typeface="+mn-ea"/>
                <a:ea typeface="+mn-ea"/>
              </a:rPr>
              <a:t>*</a:t>
            </a:r>
            <a:r>
              <a:rPr lang="en-US" altLang="zh-CN" dirty="0">
                <a:solidFill>
                  <a:schemeClr val="tx1">
                    <a:lumMod val="75000"/>
                    <a:lumOff val="25000"/>
                  </a:schemeClr>
                </a:solidFill>
                <a:latin typeface="+mn-ea"/>
                <a:ea typeface="+mn-ea"/>
              </a:rPr>
              <a:t>512</a:t>
            </a:r>
            <a:r>
              <a:rPr lang="zh-CN" altLang="en-US" dirty="0">
                <a:solidFill>
                  <a:schemeClr val="tx1">
                    <a:lumMod val="75000"/>
                    <a:lumOff val="25000"/>
                  </a:schemeClr>
                </a:solidFill>
                <a:latin typeface="+mn-ea"/>
                <a:ea typeface="+mn-ea"/>
              </a:rPr>
              <a:t>*</a:t>
            </a:r>
            <a:r>
              <a:rPr lang="en-US" altLang="zh-CN" dirty="0">
                <a:solidFill>
                  <a:schemeClr val="tx1">
                    <a:lumMod val="75000"/>
                    <a:lumOff val="25000"/>
                  </a:schemeClr>
                </a:solidFill>
                <a:latin typeface="+mn-ea"/>
                <a:ea typeface="+mn-ea"/>
              </a:rPr>
              <a:t>299</a:t>
            </a:r>
            <a:endParaRPr lang="zh-CN" altLang="en-US" dirty="0">
              <a:solidFill>
                <a:schemeClr val="tx1">
                  <a:lumMod val="75000"/>
                  <a:lumOff val="25000"/>
                </a:schemeClr>
              </a:solidFill>
              <a:latin typeface="+mn-ea"/>
              <a:ea typeface="+mn-ea"/>
              <a:sym typeface="Arial" panose="020B0604020202020204" pitchFamily="34" charset="0"/>
            </a:endParaRPr>
          </a:p>
        </p:txBody>
      </p:sp>
      <p:pic>
        <p:nvPicPr>
          <p:cNvPr id="4" name="图片 3">
            <a:extLst>
              <a:ext uri="{FF2B5EF4-FFF2-40B4-BE49-F238E27FC236}">
                <a16:creationId xmlns:a16="http://schemas.microsoft.com/office/drawing/2014/main" id="{E7C39239-DAD5-4912-B6B0-2EAB52A94453}"/>
              </a:ext>
            </a:extLst>
          </p:cNvPr>
          <p:cNvPicPr>
            <a:picLocks noChangeAspect="1"/>
          </p:cNvPicPr>
          <p:nvPr/>
        </p:nvPicPr>
        <p:blipFill>
          <a:blip r:embed="rId5"/>
          <a:stretch>
            <a:fillRect/>
          </a:stretch>
        </p:blipFill>
        <p:spPr>
          <a:xfrm>
            <a:off x="685110" y="2116457"/>
            <a:ext cx="3523476" cy="2856872"/>
          </a:xfrm>
          <a:prstGeom prst="rect">
            <a:avLst/>
          </a:prstGeom>
        </p:spPr>
      </p:pic>
      <p:pic>
        <p:nvPicPr>
          <p:cNvPr id="15" name="图片 14">
            <a:extLst>
              <a:ext uri="{FF2B5EF4-FFF2-40B4-BE49-F238E27FC236}">
                <a16:creationId xmlns:a16="http://schemas.microsoft.com/office/drawing/2014/main" id="{F7AD59F9-A789-496F-A193-87D12532E0A4}"/>
              </a:ext>
            </a:extLst>
          </p:cNvPr>
          <p:cNvPicPr>
            <a:picLocks noChangeAspect="1"/>
          </p:cNvPicPr>
          <p:nvPr/>
        </p:nvPicPr>
        <p:blipFill>
          <a:blip r:embed="rId6"/>
          <a:stretch>
            <a:fillRect/>
          </a:stretch>
        </p:blipFill>
        <p:spPr>
          <a:xfrm>
            <a:off x="4412218" y="2116457"/>
            <a:ext cx="3579395" cy="2856873"/>
          </a:xfrm>
          <a:prstGeom prst="rect">
            <a:avLst/>
          </a:prstGeom>
        </p:spPr>
      </p:pic>
      <p:pic>
        <p:nvPicPr>
          <p:cNvPr id="18" name="图片 17">
            <a:extLst>
              <a:ext uri="{FF2B5EF4-FFF2-40B4-BE49-F238E27FC236}">
                <a16:creationId xmlns:a16="http://schemas.microsoft.com/office/drawing/2014/main" id="{4DCE24DD-1873-40BB-A2FD-25F67025D267}"/>
              </a:ext>
            </a:extLst>
          </p:cNvPr>
          <p:cNvPicPr>
            <a:picLocks noChangeAspect="1"/>
          </p:cNvPicPr>
          <p:nvPr/>
        </p:nvPicPr>
        <p:blipFill>
          <a:blip r:embed="rId7"/>
          <a:stretch>
            <a:fillRect/>
          </a:stretch>
        </p:blipFill>
        <p:spPr>
          <a:xfrm>
            <a:off x="8195245" y="2116457"/>
            <a:ext cx="3535373" cy="2790434"/>
          </a:xfrm>
          <a:prstGeom prst="rect">
            <a:avLst/>
          </a:prstGeom>
        </p:spPr>
      </p:pic>
    </p:spTree>
    <p:extLst>
      <p:ext uri="{BB962C8B-B14F-4D97-AF65-F5344CB8AC3E}">
        <p14:creationId xmlns:p14="http://schemas.microsoft.com/office/powerpoint/2010/main" val="2425935168"/>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30">
            <a:extLst>
              <a:ext uri="{FF2B5EF4-FFF2-40B4-BE49-F238E27FC236}">
                <a16:creationId xmlns:a16="http://schemas.microsoft.com/office/drawing/2014/main" id="{9DF45B23-B763-42E4-8E9E-593573844FD6}"/>
              </a:ext>
            </a:extLst>
          </p:cNvPr>
          <p:cNvSpPr>
            <a:spLocks noChangeArrowheads="1"/>
          </p:cNvSpPr>
          <p:nvPr/>
        </p:nvSpPr>
        <p:spPr bwMode="auto">
          <a:xfrm>
            <a:off x="934587" y="322124"/>
            <a:ext cx="9646491" cy="49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457189">
              <a:spcBef>
                <a:spcPct val="0"/>
              </a:spcBef>
              <a:buNone/>
            </a:pPr>
            <a:r>
              <a:rPr lang="zh-CN" altLang="en-US" sz="2400" dirty="0">
                <a:solidFill>
                  <a:srgbClr val="325B7F"/>
                </a:solidFill>
                <a:latin typeface="迷你简菱心" panose="02010609000101010101" pitchFamily="49" charset="-122"/>
                <a:ea typeface="迷你简菱心" panose="02010609000101010101" pitchFamily="49" charset="-122"/>
                <a:sym typeface="微软雅黑" panose="020B0503020204020204" pitchFamily="34" charset="-122"/>
              </a:rPr>
              <a:t>肺栓塞分割数据</a:t>
            </a:r>
            <a:endParaRPr lang="en-US" altLang="zh-CN" sz="2400" dirty="0">
              <a:solidFill>
                <a:srgbClr val="325B7F"/>
              </a:solidFill>
              <a:latin typeface="迷你简菱心" panose="02010609000101010101" pitchFamily="49" charset="-122"/>
              <a:ea typeface="迷你简菱心" panose="02010609000101010101" pitchFamily="49" charset="-122"/>
              <a:sym typeface="微软雅黑" panose="020B0503020204020204" pitchFamily="34" charset="-122"/>
            </a:endParaRPr>
          </a:p>
        </p:txBody>
      </p:sp>
      <p:grpSp>
        <p:nvGrpSpPr>
          <p:cNvPr id="9" name="组合 8">
            <a:extLst>
              <a:ext uri="{FF2B5EF4-FFF2-40B4-BE49-F238E27FC236}">
                <a16:creationId xmlns:a16="http://schemas.microsoft.com/office/drawing/2014/main" id="{706B1516-F77E-4D15-8886-4EAE6E96C81E}"/>
              </a:ext>
            </a:extLst>
          </p:cNvPr>
          <p:cNvGrpSpPr/>
          <p:nvPr/>
        </p:nvGrpSpPr>
        <p:grpSpPr>
          <a:xfrm>
            <a:off x="451502" y="346319"/>
            <a:ext cx="467216" cy="468245"/>
            <a:chOff x="3437020" y="2074814"/>
            <a:chExt cx="863676" cy="865577"/>
          </a:xfrm>
        </p:grpSpPr>
        <p:sp>
          <p:nvSpPr>
            <p:cNvPr id="10" name="椭圆 19">
              <a:extLst>
                <a:ext uri="{FF2B5EF4-FFF2-40B4-BE49-F238E27FC236}">
                  <a16:creationId xmlns:a16="http://schemas.microsoft.com/office/drawing/2014/main" id="{744EA4C9-5A59-4E2F-8F96-985B3159F1FE}"/>
                </a:ext>
              </a:extLst>
            </p:cNvPr>
            <p:cNvSpPr>
              <a:spLocks noChangeArrowheads="1"/>
            </p:cNvSpPr>
            <p:nvPr/>
          </p:nvSpPr>
          <p:spPr bwMode="auto">
            <a:xfrm>
              <a:off x="3437020" y="2074814"/>
              <a:ext cx="863676" cy="865577"/>
            </a:xfrm>
            <a:prstGeom prst="ellipse">
              <a:avLst/>
            </a:prstGeom>
            <a:solidFill>
              <a:srgbClr val="255580"/>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457189">
                <a:spcBef>
                  <a:spcPct val="0"/>
                </a:spcBef>
                <a:buNone/>
              </a:pPr>
              <a:endParaRPr lang="zh-CN" altLang="zh-CN" sz="2400">
                <a:solidFill>
                  <a:srgbClr val="FFFFFF"/>
                </a:solidFill>
                <a:sym typeface="微软雅黑" panose="020B0503020204020204" pitchFamily="34" charset="-122"/>
              </a:endParaRPr>
            </a:p>
          </p:txBody>
        </p:sp>
        <p:pic>
          <p:nvPicPr>
            <p:cNvPr id="11" name="图片 10">
              <a:extLst>
                <a:ext uri="{FF2B5EF4-FFF2-40B4-BE49-F238E27FC236}">
                  <a16:creationId xmlns:a16="http://schemas.microsoft.com/office/drawing/2014/main" id="{EF8EA5AB-3F78-4A62-92F8-09DE945CA681}"/>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81078" y="256366"/>
            <a:ext cx="1312291" cy="1305858"/>
          </a:xfrm>
          <a:prstGeom prst="rect">
            <a:avLst/>
          </a:prstGeom>
        </p:spPr>
      </p:pic>
      <p:pic>
        <p:nvPicPr>
          <p:cNvPr id="4" name="图片 3">
            <a:extLst>
              <a:ext uri="{FF2B5EF4-FFF2-40B4-BE49-F238E27FC236}">
                <a16:creationId xmlns:a16="http://schemas.microsoft.com/office/drawing/2014/main" id="{0F6D9AF3-4988-45AE-9953-97D28F2FF2E7}"/>
              </a:ext>
            </a:extLst>
          </p:cNvPr>
          <p:cNvPicPr>
            <a:picLocks noChangeAspect="1"/>
          </p:cNvPicPr>
          <p:nvPr/>
        </p:nvPicPr>
        <p:blipFill>
          <a:blip r:embed="rId5"/>
          <a:stretch>
            <a:fillRect/>
          </a:stretch>
        </p:blipFill>
        <p:spPr>
          <a:xfrm>
            <a:off x="837180" y="1026571"/>
            <a:ext cx="6872847" cy="4563092"/>
          </a:xfrm>
          <a:prstGeom prst="rect">
            <a:avLst/>
          </a:prstGeom>
        </p:spPr>
      </p:pic>
      <p:sp>
        <p:nvSpPr>
          <p:cNvPr id="3" name="文本框 2">
            <a:extLst>
              <a:ext uri="{FF2B5EF4-FFF2-40B4-BE49-F238E27FC236}">
                <a16:creationId xmlns:a16="http://schemas.microsoft.com/office/drawing/2014/main" id="{B8E5F032-2EA5-4537-9CFE-7F4AC5EEAFC4}"/>
              </a:ext>
            </a:extLst>
          </p:cNvPr>
          <p:cNvSpPr txBox="1"/>
          <p:nvPr/>
        </p:nvSpPr>
        <p:spPr>
          <a:xfrm>
            <a:off x="8007350" y="3009900"/>
            <a:ext cx="825500" cy="344710"/>
          </a:xfrm>
          <a:prstGeom prst="rect">
            <a:avLst/>
          </a:prstGeom>
          <a:noFill/>
        </p:spPr>
        <p:txBody>
          <a:bodyPr wrap="square" rtlCol="0">
            <a:spAutoFit/>
          </a:bodyPr>
          <a:lstStyle/>
          <a:p>
            <a:pPr>
              <a:lnSpc>
                <a:spcPct val="130000"/>
              </a:lnSpc>
            </a:pPr>
            <a:r>
              <a:rPr lang="zh-CN" altLang="en-US" sz="1400" dirty="0">
                <a:latin typeface="Arial" panose="020B0604020202020204" pitchFamily="34" charset="0"/>
                <a:ea typeface="微软雅黑" panose="020B0503020204020204" pitchFamily="34" charset="-122"/>
              </a:rPr>
              <a:t>可用</a:t>
            </a:r>
          </a:p>
        </p:txBody>
      </p:sp>
    </p:spTree>
    <p:extLst>
      <p:ext uri="{BB962C8B-B14F-4D97-AF65-F5344CB8AC3E}">
        <p14:creationId xmlns:p14="http://schemas.microsoft.com/office/powerpoint/2010/main" val="456456808"/>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4101169-1F7D-4196-92C8-9A1D81A6AA8A}"/>
              </a:ext>
            </a:extLst>
          </p:cNvPr>
          <p:cNvSpPr/>
          <p:nvPr/>
        </p:nvSpPr>
        <p:spPr>
          <a:xfrm>
            <a:off x="163286" y="1996168"/>
            <a:ext cx="5932714" cy="2865664"/>
          </a:xfrm>
          <a:prstGeom prst="rect">
            <a:avLst/>
          </a:prstGeom>
          <a:solidFill>
            <a:srgbClr val="395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D508BE2C-CC2F-4618-89E5-FEBE70DA59D9}"/>
              </a:ext>
            </a:extLst>
          </p:cNvPr>
          <p:cNvGrpSpPr/>
          <p:nvPr/>
        </p:nvGrpSpPr>
        <p:grpSpPr>
          <a:xfrm>
            <a:off x="1194146" y="1632729"/>
            <a:ext cx="3584652" cy="3592542"/>
            <a:chOff x="3437020" y="1033173"/>
            <a:chExt cx="863676" cy="865577"/>
          </a:xfrm>
        </p:grpSpPr>
        <p:sp>
          <p:nvSpPr>
            <p:cNvPr id="4" name="椭圆 18">
              <a:extLst>
                <a:ext uri="{FF2B5EF4-FFF2-40B4-BE49-F238E27FC236}">
                  <a16:creationId xmlns:a16="http://schemas.microsoft.com/office/drawing/2014/main" id="{7C5F8C5F-C017-4C17-A267-3E961D8753C2}"/>
                </a:ext>
              </a:extLst>
            </p:cNvPr>
            <p:cNvSpPr>
              <a:spLocks noChangeArrowheads="1"/>
            </p:cNvSpPr>
            <p:nvPr/>
          </p:nvSpPr>
          <p:spPr bwMode="auto">
            <a:xfrm>
              <a:off x="3437020" y="1033173"/>
              <a:ext cx="863676" cy="865577"/>
            </a:xfrm>
            <a:prstGeom prst="ellipse">
              <a:avLst/>
            </a:prstGeom>
            <a:solidFill>
              <a:srgbClr val="395E7F"/>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457189">
                <a:spcBef>
                  <a:spcPct val="0"/>
                </a:spcBef>
                <a:buNone/>
              </a:pPr>
              <a:endParaRPr lang="zh-CN" altLang="zh-CN" sz="2400">
                <a:solidFill>
                  <a:srgbClr val="FFFFFF"/>
                </a:solidFill>
                <a:sym typeface="微软雅黑" panose="020B0503020204020204" pitchFamily="34" charset="-122"/>
              </a:endParaRPr>
            </a:p>
          </p:txBody>
        </p:sp>
        <p:pic>
          <p:nvPicPr>
            <p:cNvPr id="5" name="图片 4">
              <a:extLst>
                <a:ext uri="{FF2B5EF4-FFF2-40B4-BE49-F238E27FC236}">
                  <a16:creationId xmlns:a16="http://schemas.microsoft.com/office/drawing/2014/main" id="{F27CD83A-20FA-4EF3-854C-6E64B396F518}"/>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587275" y="1169757"/>
              <a:ext cx="552644" cy="566109"/>
            </a:xfrm>
            <a:prstGeom prst="rect">
              <a:avLst/>
            </a:prstGeom>
          </p:spPr>
        </p:pic>
      </p:grpSp>
      <p:sp>
        <p:nvSpPr>
          <p:cNvPr id="6" name="文本框 5">
            <a:extLst>
              <a:ext uri="{FF2B5EF4-FFF2-40B4-BE49-F238E27FC236}">
                <a16:creationId xmlns:a16="http://schemas.microsoft.com/office/drawing/2014/main" id="{BD8B3B33-C4A9-49CC-AA8E-BC94486787CC}"/>
              </a:ext>
            </a:extLst>
          </p:cNvPr>
          <p:cNvSpPr txBox="1"/>
          <p:nvPr/>
        </p:nvSpPr>
        <p:spPr>
          <a:xfrm>
            <a:off x="6090652" y="2022122"/>
            <a:ext cx="5932714" cy="2148922"/>
          </a:xfrm>
          <a:prstGeom prst="rect">
            <a:avLst/>
          </a:prstGeom>
          <a:noFill/>
        </p:spPr>
        <p:txBody>
          <a:bodyPr wrap="square" rtlCol="0">
            <a:spAutoFit/>
          </a:bodyPr>
          <a:lstStyle/>
          <a:p>
            <a:pPr algn="ctr">
              <a:lnSpc>
                <a:spcPct val="130000"/>
              </a:lnSpc>
            </a:pPr>
            <a:r>
              <a:rPr lang="zh-CN" altLang="en-US" sz="5400" dirty="0">
                <a:solidFill>
                  <a:srgbClr val="395E7F"/>
                </a:solidFill>
                <a:latin typeface="迷你简菱心" panose="02010609000101010101" pitchFamily="49" charset="-122"/>
                <a:ea typeface="迷你简菱心" panose="02010609000101010101" pitchFamily="49" charset="-122"/>
              </a:rPr>
              <a:t>第二部分</a:t>
            </a:r>
            <a:endParaRPr lang="en-US" altLang="zh-CN" sz="5400" dirty="0">
              <a:solidFill>
                <a:srgbClr val="395E7F"/>
              </a:solidFill>
              <a:latin typeface="迷你简菱心" panose="02010609000101010101" pitchFamily="49" charset="-122"/>
              <a:ea typeface="迷你简菱心" panose="02010609000101010101" pitchFamily="49" charset="-122"/>
            </a:endParaRPr>
          </a:p>
          <a:p>
            <a:pPr algn="ctr">
              <a:lnSpc>
                <a:spcPct val="130000"/>
              </a:lnSpc>
            </a:pPr>
            <a:r>
              <a:rPr lang="zh-CN" altLang="en-US" sz="5400" dirty="0">
                <a:solidFill>
                  <a:srgbClr val="395E7F"/>
                </a:solidFill>
                <a:latin typeface="迷你简菱心" panose="02010609000101010101" pitchFamily="49" charset="-122"/>
                <a:ea typeface="迷你简菱心" panose="02010609000101010101" pitchFamily="49" charset="-122"/>
              </a:rPr>
              <a:t>文献分享</a:t>
            </a:r>
          </a:p>
        </p:txBody>
      </p:sp>
    </p:spTree>
    <p:extLst>
      <p:ext uri="{BB962C8B-B14F-4D97-AF65-F5344CB8AC3E}">
        <p14:creationId xmlns:p14="http://schemas.microsoft.com/office/powerpoint/2010/main" val="1800271661"/>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A000120140530A99PPBG">
  <a:themeElements>
    <a:clrScheme name="自定义 95">
      <a:dk1>
        <a:sysClr val="windowText" lastClr="000000"/>
      </a:dk1>
      <a:lt1>
        <a:sysClr val="window" lastClr="FFFFFF"/>
      </a:lt1>
      <a:dk2>
        <a:srgbClr val="3F3F3F"/>
      </a:dk2>
      <a:lt2>
        <a:srgbClr val="E3DED1"/>
      </a:lt2>
      <a:accent1>
        <a:srgbClr val="071F65"/>
      </a:accent1>
      <a:accent2>
        <a:srgbClr val="7F7F7F"/>
      </a:accent2>
      <a:accent3>
        <a:srgbClr val="414456"/>
      </a:accent3>
      <a:accent4>
        <a:srgbClr val="444455"/>
      </a:accent4>
      <a:accent5>
        <a:srgbClr val="444455"/>
      </a:accent5>
      <a:accent6>
        <a:srgbClr val="7F7F7F"/>
      </a:accent6>
      <a:hlink>
        <a:srgbClr val="002060"/>
      </a:hlink>
      <a:folHlink>
        <a:srgbClr val="B26B02"/>
      </a:folHlink>
    </a:clrScheme>
    <a:fontScheme name="自定义 1">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655</TotalTime>
  <Words>473</Words>
  <Application>Microsoft Office PowerPoint</Application>
  <PresentationFormat>宽屏</PresentationFormat>
  <Paragraphs>72</Paragraphs>
  <Slides>13</Slides>
  <Notes>13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13</vt:i4>
      </vt:variant>
    </vt:vector>
  </HeadingPairs>
  <TitlesOfParts>
    <vt:vector size="26" baseType="lpstr">
      <vt:lpstr>PingFang SC</vt:lpstr>
      <vt:lpstr>等线</vt:lpstr>
      <vt:lpstr>迷你简菱心</vt:lpstr>
      <vt:lpstr>宋体</vt:lpstr>
      <vt:lpstr>微软雅黑</vt:lpstr>
      <vt:lpstr>微软雅黑</vt:lpstr>
      <vt:lpstr>幼圆</vt:lpstr>
      <vt:lpstr>Arial</vt:lpstr>
      <vt:lpstr>Arial Black</vt:lpstr>
      <vt:lpstr>Calibri</vt:lpstr>
      <vt:lpstr>Tw Cen MT</vt:lpstr>
      <vt:lpstr>Wingdings 2</vt:lpstr>
      <vt:lpstr>A000120140530A99PPBG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Anzichen</dc:creator>
  <cp:lastModifiedBy>1602774794@qq.com</cp:lastModifiedBy>
  <cp:revision>98</cp:revision>
  <dcterms:created xsi:type="dcterms:W3CDTF">2018-10-08T13:07:35Z</dcterms:created>
  <dcterms:modified xsi:type="dcterms:W3CDTF">2022-06-02T12:02:38Z</dcterms:modified>
</cp:coreProperties>
</file>